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9"/>
  </p:handoutMasterIdLst>
  <p:sldIdLst>
    <p:sldId id="257" r:id="rId2"/>
    <p:sldId id="275" r:id="rId3"/>
    <p:sldId id="272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3" r:id="rId17"/>
    <p:sldId id="274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541" y="0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/>
          <a:lstStyle>
            <a:lvl1pPr algn="r">
              <a:defRPr sz="1200"/>
            </a:lvl1pPr>
          </a:lstStyle>
          <a:p>
            <a:fld id="{C07D78CD-0F78-4F1E-ADB8-3F1D4991F47C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541" y="8818595"/>
            <a:ext cx="3032641" cy="463571"/>
          </a:xfrm>
          <a:prstGeom prst="rect">
            <a:avLst/>
          </a:prstGeom>
        </p:spPr>
        <p:txBody>
          <a:bodyPr vert="horz" lIns="88002" tIns="44001" rIns="88002" bIns="44001" rtlCol="0" anchor="b"/>
          <a:lstStyle>
            <a:lvl1pPr algn="r">
              <a:defRPr sz="1200"/>
            </a:lvl1pPr>
          </a:lstStyle>
          <a:p>
            <a:fld id="{0365463F-9AAC-44C2-A091-A8FD579D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5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96F5-3D8C-4BB6-89A7-0FFD52E5D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6367E-0E64-4FDE-9C08-88E37A432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85E1-DCCB-412C-B510-1CB35BC67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CDC6-3C8C-4749-B719-FF2F87449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6B82-2033-4A35-981E-F3613807A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1EDA-53AC-4785-B3B0-6061D14B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978A-B0A8-4447-A059-DBD49EFEE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8F6E-E956-42B9-88AE-5DD90EB14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43C7-89C1-4D5F-AA9D-8833691FF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7B57-3382-4930-9D60-96A3AD8BF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6257-9169-4003-8C92-61FC612D6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5D93-A007-4C45-87C2-99C0DE99C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7E37-28CC-4857-BA57-6A3995AA1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Cj04321190000[1]"/>
          <p:cNvPicPr>
            <a:picLocks noChangeAspect="1" noChangeArrowheads="1"/>
          </p:cNvPicPr>
          <p:nvPr userDrawn="1"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925318-9251-403E-8335-C19BAA17F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4800" u="none" dirty="0" smtClean="0">
                <a:solidFill>
                  <a:schemeClr val="accent2"/>
                </a:solidFill>
                <a:latin typeface="Bernard MT Condensed" panose="02050806060905020404" pitchFamily="18" charset="0"/>
              </a:rPr>
              <a:t>Characteristics of Absolute Rulers in Europe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8458200" cy="2743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2800" b="1" u="sng" dirty="0" smtClean="0"/>
              <a:t>Objective</a:t>
            </a:r>
            <a:r>
              <a:rPr lang="en-US" altLang="en-US" sz="2800" dirty="0" smtClean="0"/>
              <a:t>: Identify the "10 Characteristics of an Absolute Ruler in </a:t>
            </a:r>
            <a:r>
              <a:rPr lang="en-US" altLang="en-US" sz="2800" dirty="0" smtClean="0"/>
              <a:t>Europe” and make a crown to prove your understanding </a:t>
            </a:r>
            <a:r>
              <a:rPr lang="en-US" altLang="en-US" sz="2800" dirty="0" smtClean="0">
                <a:sym typeface="Wingdings" panose="05000000000000000000" pitchFamily="2" charset="2"/>
              </a:rPr>
              <a:t></a:t>
            </a:r>
            <a:endParaRPr lang="en-US" altLang="en-US" sz="2800" dirty="0" smtClean="0"/>
          </a:p>
          <a:p>
            <a:pPr marL="609600" indent="-609600" eaLnBrk="1" hangingPunct="1">
              <a:buFontTx/>
              <a:buNone/>
              <a:defRPr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5. Promote Economic Growth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uses economic principles to increase the nation’s wealth.</a:t>
            </a:r>
          </a:p>
          <a:p>
            <a:pPr lvl="1" eaLnBrk="1" hangingPunct="1"/>
            <a:r>
              <a:rPr lang="en-US" altLang="en-US" dirty="0" smtClean="0"/>
              <a:t>This may include trade, colonial expansion, or </a:t>
            </a:r>
            <a:r>
              <a:rPr lang="en-US" altLang="en-US" u="sng" dirty="0" smtClean="0">
                <a:solidFill>
                  <a:schemeClr val="accent2"/>
                </a:solidFill>
              </a:rPr>
              <a:t>investments in technology or education within their own country.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943600" y="4419600"/>
            <a:ext cx="13049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6. Maintain an Independent Source of Income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maintains their </a:t>
            </a:r>
            <a:r>
              <a:rPr lang="en-US" altLang="en-US" dirty="0" smtClean="0">
                <a:solidFill>
                  <a:schemeClr val="accent2"/>
                </a:solidFill>
              </a:rPr>
              <a:t>own source of income that they can spend on their own projects.  </a:t>
            </a:r>
          </a:p>
          <a:p>
            <a:pPr lvl="1" eaLnBrk="1" hangingPunct="1"/>
            <a:r>
              <a:rPr lang="en-US" altLang="en-US" dirty="0" smtClean="0"/>
              <a:t>This may be through private ownership of </a:t>
            </a:r>
            <a:r>
              <a:rPr lang="en-US" altLang="en-US" u="sng" dirty="0" smtClean="0">
                <a:solidFill>
                  <a:schemeClr val="accent2"/>
                </a:solidFill>
              </a:rPr>
              <a:t>land/investment, royal colonies, or royal taxation. </a:t>
            </a:r>
          </a:p>
        </p:txBody>
      </p:sp>
      <p:pic>
        <p:nvPicPr>
          <p:cNvPr id="11268" name="Picture 5" descr="MCj04322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971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MCj04363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21129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7. Develop Nationalism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attempts to increase a strong emotional attachment to the nation through</a:t>
            </a:r>
            <a:r>
              <a:rPr lang="en-US" altLang="en-US" u="sng" dirty="0" smtClean="0">
                <a:solidFill>
                  <a:schemeClr val="accent2"/>
                </a:solidFill>
              </a:rPr>
              <a:t> positive imagery, national anthems, or military successes.</a:t>
            </a:r>
          </a:p>
        </p:txBody>
      </p:sp>
      <p:pic>
        <p:nvPicPr>
          <p:cNvPr id="12292" name="Picture 6" descr="spain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37338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Pj04008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686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8. Inspire Loyalty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is able to </a:t>
            </a:r>
            <a:r>
              <a:rPr lang="en-US" altLang="en-US" u="sng" dirty="0" smtClean="0">
                <a:solidFill>
                  <a:schemeClr val="accent2"/>
                </a:solidFill>
              </a:rPr>
              <a:t>convince the citizens to have a sense of loyalty to them.</a:t>
            </a:r>
          </a:p>
        </p:txBody>
      </p:sp>
      <p:pic>
        <p:nvPicPr>
          <p:cNvPr id="13316" name="Picture 8" descr="bourbon-dynasty-louis-x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476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1761019035_ee2a0ac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2606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henry_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124200"/>
            <a:ext cx="226536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9. Use the Power of the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An absolute monarch </a:t>
            </a:r>
            <a:r>
              <a:rPr lang="en-US" altLang="en-US" sz="2800" u="sng" dirty="0" smtClean="0">
                <a:solidFill>
                  <a:schemeClr val="accent2"/>
                </a:solidFill>
              </a:rPr>
              <a:t>uses police forces, military forces and the court systems </a:t>
            </a:r>
            <a:r>
              <a:rPr lang="en-US" altLang="en-US" sz="2800" dirty="0" smtClean="0"/>
              <a:t>to their advantage and to achieve their goals.</a:t>
            </a:r>
          </a:p>
        </p:txBody>
      </p:sp>
      <p:pic>
        <p:nvPicPr>
          <p:cNvPr id="14341" name="Picture 4" descr="s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09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10. Establish a Sense of Purpose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absolute monarch creates a sense of purpose within their nation.  </a:t>
            </a:r>
          </a:p>
          <a:p>
            <a:pPr lvl="1" eaLnBrk="1" hangingPunct="1"/>
            <a:r>
              <a:rPr lang="en-US" altLang="en-US" dirty="0" smtClean="0"/>
              <a:t>Examples might be </a:t>
            </a:r>
            <a:r>
              <a:rPr lang="en-US" altLang="en-US" u="sng" dirty="0" smtClean="0">
                <a:solidFill>
                  <a:schemeClr val="accent2"/>
                </a:solidFill>
              </a:rPr>
              <a:t>religious defense, expansion, or creating a trade network.</a:t>
            </a:r>
          </a:p>
        </p:txBody>
      </p:sp>
      <p:pic>
        <p:nvPicPr>
          <p:cNvPr id="15364" name="Picture 4" descr="_41141859_crus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91000"/>
            <a:ext cx="32766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rus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64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10 Characteristics Crown Assignment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demonstrate your understanding of the 10 characteristics of absolute monarchs, create a crown that includes:</a:t>
            </a:r>
          </a:p>
          <a:p>
            <a:pPr lvl="1" eaLnBrk="1" hangingPunct="1"/>
            <a:r>
              <a:rPr lang="en-US" altLang="en-US" dirty="0" smtClean="0"/>
              <a:t>The word “absolute monarch” and definition somewhere on your crown</a:t>
            </a:r>
          </a:p>
          <a:p>
            <a:pPr lvl="1" eaLnBrk="1" hangingPunct="1"/>
            <a:r>
              <a:rPr lang="en-US" altLang="en-US" dirty="0" smtClean="0"/>
              <a:t>Your name as “King ___” or “Queen ____”</a:t>
            </a:r>
          </a:p>
          <a:p>
            <a:pPr lvl="1" eaLnBrk="1" hangingPunct="1"/>
            <a:r>
              <a:rPr lang="en-US" altLang="en-US" dirty="0" smtClean="0"/>
              <a:t>All TEN characteristics surrounding the definition  </a:t>
            </a:r>
          </a:p>
          <a:p>
            <a:pPr lvl="1" eaLnBrk="1" hangingPunct="1"/>
            <a:r>
              <a:rPr lang="en-US" altLang="en-US" dirty="0" smtClean="0"/>
              <a:t>Visual picture for each characteristic </a:t>
            </a:r>
          </a:p>
          <a:p>
            <a:pPr lvl="1" eaLnBrk="1" hangingPunct="1"/>
            <a:r>
              <a:rPr lang="en-US" altLang="en-US" dirty="0" smtClean="0"/>
              <a:t>Add COLOR! </a:t>
            </a:r>
          </a:p>
          <a:p>
            <a:pPr lvl="1" eaLnBrk="1" hangingPunct="1"/>
            <a:r>
              <a:rPr lang="en-US" altLang="en-US" dirty="0" smtClean="0"/>
              <a:t>Finish for homework if not completed in class! </a:t>
            </a:r>
          </a:p>
          <a:p>
            <a:pPr lvl="1" eaLnBrk="1" hangingPunct="1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33" t="32056" r="5000" b="24960"/>
          <a:stretch/>
        </p:blipFill>
        <p:spPr>
          <a:xfrm>
            <a:off x="-67004" y="2438400"/>
            <a:ext cx="92780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King Louis XIV Fact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7402"/>
            <a:ext cx="4953000" cy="4993398"/>
          </a:xfrm>
        </p:spPr>
        <p:txBody>
          <a:bodyPr/>
          <a:lstStyle/>
          <a:p>
            <a:r>
              <a:rPr lang="en-US" dirty="0"/>
              <a:t>King Louis XIV of France, having never seen one, tried to eat an unpeeled pineapple and severely cut his </a:t>
            </a:r>
            <a:r>
              <a:rPr lang="en-US" dirty="0" smtClean="0"/>
              <a:t>lips. </a:t>
            </a:r>
          </a:p>
          <a:p>
            <a:r>
              <a:rPr lang="en-US" dirty="0" smtClean="0"/>
              <a:t>He then had them banned from being imported into France for the duration of his reign.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1887">
            <a:off x="3899773" y="1075543"/>
            <a:ext cx="6248655" cy="5657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1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676400"/>
          </a:xfrm>
        </p:spPr>
        <p:txBody>
          <a:bodyPr/>
          <a:lstStyle/>
          <a:p>
            <a:pPr eaLnBrk="1" hangingPunct="1"/>
            <a:r>
              <a:rPr lang="en-US" altLang="en-US" sz="5500" u="none" dirty="0" smtClean="0"/>
              <a:t>The Age of </a:t>
            </a:r>
            <a:r>
              <a:rPr lang="en-US" altLang="en-US" sz="5500" u="none" dirty="0" smtClean="0"/>
              <a:t>Absolutism</a:t>
            </a:r>
            <a:endParaRPr lang="en-US" altLang="en-US" sz="3000" b="0" u="none" dirty="0" smtClean="0">
              <a:solidFill>
                <a:schemeClr val="accent2"/>
              </a:solidFill>
            </a:endParaRPr>
          </a:p>
        </p:txBody>
      </p:sp>
      <p:pic>
        <p:nvPicPr>
          <p:cNvPr id="3075" name="Picture 3" descr="absolut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309105518_5bed9b0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39814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rown%2520jew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808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an Absolute Monarchy?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</a:t>
            </a:r>
            <a:r>
              <a:rPr lang="en-US" altLang="en-US" b="1" u="sng" dirty="0" smtClean="0"/>
              <a:t>Absolute Monarchy</a:t>
            </a:r>
            <a:r>
              <a:rPr lang="en-US" altLang="en-US" dirty="0" smtClean="0"/>
              <a:t> is a system of government in which the power of the government is held by one hereditary figure.</a:t>
            </a:r>
          </a:p>
          <a:p>
            <a:pPr lvl="1" eaLnBrk="1" hangingPunct="1"/>
            <a:r>
              <a:rPr lang="en-US" altLang="en-US" dirty="0" smtClean="0"/>
              <a:t>In other words, </a:t>
            </a:r>
            <a:r>
              <a:rPr lang="en-US" altLang="en-US" u="sng" dirty="0" smtClean="0">
                <a:solidFill>
                  <a:schemeClr val="accent2"/>
                </a:solidFill>
              </a:rPr>
              <a:t>a king or queen with unlimited power within their nation.</a:t>
            </a:r>
          </a:p>
        </p:txBody>
      </p:sp>
      <p:pic>
        <p:nvPicPr>
          <p:cNvPr id="4100" name="Picture 4" descr="BD1088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95800"/>
            <a:ext cx="1774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Ten Characteristics of an Absolute Monarch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Protect and Expand the State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Maintain Public Order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Win the Support of the Nobility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Control the Nobility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/>
              <a:t>Promote Economic Growth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Maintain an Independent Source of Revenue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Develop Nationalism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Inspire Loyalty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Use the Power of the Law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mtClean="0"/>
              <a:t>Establish a Sense of Purpose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4000" smtClean="0"/>
              <a:t>Protect and Expand the State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takes steps to defend</a:t>
            </a:r>
            <a:r>
              <a:rPr lang="en-US" altLang="en-US" u="sng" dirty="0" smtClean="0">
                <a:solidFill>
                  <a:schemeClr val="accent2"/>
                </a:solidFill>
              </a:rPr>
              <a:t> their kingdom by creating an army that answers to them</a:t>
            </a:r>
            <a:r>
              <a:rPr lang="en-US" altLang="en-US" u="sng" dirty="0" smtClean="0"/>
              <a:t>.</a:t>
            </a:r>
          </a:p>
          <a:p>
            <a:pPr eaLnBrk="1" hangingPunct="1"/>
            <a:r>
              <a:rPr lang="en-US" altLang="en-US" dirty="0" smtClean="0"/>
              <a:t>They also seek to expand their kingdom through</a:t>
            </a:r>
            <a:r>
              <a:rPr lang="en-US" altLang="en-US" u="sng" dirty="0" smtClean="0">
                <a:solidFill>
                  <a:schemeClr val="accent2"/>
                </a:solidFill>
              </a:rPr>
              <a:t> conquest, colonization, or by extending their influence.</a:t>
            </a:r>
          </a:p>
        </p:txBody>
      </p:sp>
      <p:pic>
        <p:nvPicPr>
          <p:cNvPr id="6148" name="Picture 5" descr="europe_95b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7438" y="1600200"/>
            <a:ext cx="35401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Maintain Public Order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absolute monarch attempts to </a:t>
            </a:r>
            <a:r>
              <a:rPr lang="en-US" altLang="en-US" sz="2800" u="sng" dirty="0" smtClean="0">
                <a:solidFill>
                  <a:schemeClr val="accent2"/>
                </a:solidFill>
              </a:rPr>
              <a:t>avoid uprisings and rebellions by force or by compromising with their citizens. </a:t>
            </a:r>
          </a:p>
        </p:txBody>
      </p:sp>
      <p:pic>
        <p:nvPicPr>
          <p:cNvPr id="7172" name="Picture 8" descr="French%2520Revolution%252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92313"/>
            <a:ext cx="4038600" cy="3740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Win Support of the Nobility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 absolute monarch must find a way to gain the trust and support of the noble families.  </a:t>
            </a:r>
          </a:p>
          <a:p>
            <a:pPr lvl="1" eaLnBrk="1" hangingPunct="1"/>
            <a:r>
              <a:rPr lang="en-US" altLang="en-US" dirty="0" smtClean="0"/>
              <a:t>The monarch tries to </a:t>
            </a:r>
            <a:r>
              <a:rPr lang="en-US" altLang="en-US" u="sng" dirty="0" smtClean="0">
                <a:solidFill>
                  <a:schemeClr val="accent2"/>
                </a:solidFill>
              </a:rPr>
              <a:t>limit the power of the nobles in order to increase their own power</a:t>
            </a:r>
            <a:r>
              <a:rPr lang="en-US" altLang="en-US" dirty="0" smtClean="0"/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5486400" y="4191000"/>
            <a:ext cx="2520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 Control the Nobility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absolute monarch uses multiple means to control the nobility.  </a:t>
            </a:r>
          </a:p>
          <a:p>
            <a:pPr lvl="1" eaLnBrk="1" hangingPunct="1"/>
            <a:r>
              <a:rPr lang="en-US" altLang="en-US" sz="2400" dirty="0" smtClean="0"/>
              <a:t>This may include </a:t>
            </a:r>
            <a:r>
              <a:rPr lang="en-US" altLang="en-US" sz="2400" u="sng" dirty="0" smtClean="0">
                <a:solidFill>
                  <a:schemeClr val="accent2"/>
                </a:solidFill>
              </a:rPr>
              <a:t>bribing them or keeping them nearby to watch them.</a:t>
            </a:r>
          </a:p>
          <a:p>
            <a:pPr lvl="2" eaLnBrk="1" hangingPunct="1"/>
            <a:r>
              <a:rPr lang="en-US" altLang="en-US" sz="2000" dirty="0" smtClean="0"/>
              <a:t>Many lived in the royal palace along with the royal family!</a:t>
            </a:r>
          </a:p>
        </p:txBody>
      </p:sp>
      <p:pic>
        <p:nvPicPr>
          <p:cNvPr id="9220" name="Picture 6" descr="versailles-palace%2520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309105518_5bed9b08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7013"/>
            <a:ext cx="40767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9389</TotalTime>
  <Words>576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Bernard MT Condensed</vt:lpstr>
      <vt:lpstr>Wingdings</vt:lpstr>
      <vt:lpstr>Default Design</vt:lpstr>
      <vt:lpstr>Characteristics of Absolute Rulers in Europe</vt:lpstr>
      <vt:lpstr>Random King Louis XIV Fact </vt:lpstr>
      <vt:lpstr>The Age of Absolutism</vt:lpstr>
      <vt:lpstr>What is an Absolute Monarchy?</vt:lpstr>
      <vt:lpstr>The Ten Characteristics of an Absolute Monarch</vt:lpstr>
      <vt:lpstr>Protect and Expand the State</vt:lpstr>
      <vt:lpstr>2. Maintain Public Order</vt:lpstr>
      <vt:lpstr>3. Win Support of the Nobility</vt:lpstr>
      <vt:lpstr>4. Control the Nobility</vt:lpstr>
      <vt:lpstr>5. Promote Economic Growth</vt:lpstr>
      <vt:lpstr>6. Maintain an Independent Source of Income</vt:lpstr>
      <vt:lpstr>7. Develop Nationalism </vt:lpstr>
      <vt:lpstr>8. Inspire Loyalty </vt:lpstr>
      <vt:lpstr>9. Use the Power of the Law</vt:lpstr>
      <vt:lpstr>10. Establish a Sense of Purpose</vt:lpstr>
      <vt:lpstr>10 Characteristics Crown Assignment</vt:lpstr>
      <vt:lpstr>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Absolutism</dc:title>
  <dc:creator>Amie</dc:creator>
  <cp:lastModifiedBy>Alice Rehm</cp:lastModifiedBy>
  <cp:revision>39</cp:revision>
  <dcterms:created xsi:type="dcterms:W3CDTF">2008-02-01T18:43:02Z</dcterms:created>
  <dcterms:modified xsi:type="dcterms:W3CDTF">2017-10-23T17:54:44Z</dcterms:modified>
</cp:coreProperties>
</file>