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17"/>
  </p:notesMasterIdLst>
  <p:sldIdLst>
    <p:sldId id="256" r:id="rId2"/>
    <p:sldId id="274" r:id="rId3"/>
    <p:sldId id="287" r:id="rId4"/>
    <p:sldId id="292" r:id="rId5"/>
    <p:sldId id="293" r:id="rId6"/>
    <p:sldId id="288" r:id="rId7"/>
    <p:sldId id="291" r:id="rId8"/>
    <p:sldId id="290" r:id="rId9"/>
    <p:sldId id="289" r:id="rId10"/>
    <p:sldId id="267" r:id="rId11"/>
    <p:sldId id="285" r:id="rId12"/>
    <p:sldId id="286" r:id="rId13"/>
    <p:sldId id="283" r:id="rId14"/>
    <p:sldId id="284" r:id="rId15"/>
    <p:sldId id="29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C0"/>
    <a:srgbClr val="FF0000"/>
    <a:srgbClr val="53FF55"/>
    <a:srgbClr val="A81AFF"/>
    <a:srgbClr val="FF9933"/>
    <a:srgbClr val="0000FF"/>
    <a:srgbClr val="996633"/>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827AB-9EDD-364B-B7EF-8C696FC79F20}" type="datetimeFigureOut">
              <a:rPr lang="en-US" smtClean="0"/>
              <a:pPr/>
              <a:t>9/18/2017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AC04B-7CD9-C641-ABB8-26FE27DE363C}" type="slidenum">
              <a:rPr lang="en-US" smtClean="0"/>
              <a:pPr/>
              <a:t>‹#›</a:t>
            </a:fld>
            <a:endParaRPr lang="en-US"/>
          </a:p>
        </p:txBody>
      </p:sp>
    </p:spTree>
    <p:extLst>
      <p:ext uri="{BB962C8B-B14F-4D97-AF65-F5344CB8AC3E}">
        <p14:creationId xmlns:p14="http://schemas.microsoft.com/office/powerpoint/2010/main" val="2087478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THERE</a:t>
            </a:r>
            <a:r>
              <a:rPr lang="en-US" b="1" baseline="0" dirty="0" smtClean="0"/>
              <a:t> ARE 2 SLIDES FOR VOCABULARY </a:t>
            </a:r>
            <a:endParaRPr lang="en-US" b="1" dirty="0"/>
          </a:p>
        </p:txBody>
      </p:sp>
      <p:sp>
        <p:nvSpPr>
          <p:cNvPr id="4" name="Slide Number Placeholder 3"/>
          <p:cNvSpPr>
            <a:spLocks noGrp="1"/>
          </p:cNvSpPr>
          <p:nvPr>
            <p:ph type="sldNum" sz="quarter" idx="10"/>
          </p:nvPr>
        </p:nvSpPr>
        <p:spPr/>
        <p:txBody>
          <a:bodyPr/>
          <a:lstStyle/>
          <a:p>
            <a:fld id="{115AC04B-7CD9-C641-ABB8-26FE27DE363C}" type="slidenum">
              <a:rPr lang="en-US" smtClean="0"/>
              <a:pPr/>
              <a:t>13</a:t>
            </a:fld>
            <a:endParaRPr lang="en-US"/>
          </a:p>
        </p:txBody>
      </p:sp>
    </p:spTree>
    <p:extLst>
      <p:ext uri="{BB962C8B-B14F-4D97-AF65-F5344CB8AC3E}">
        <p14:creationId xmlns:p14="http://schemas.microsoft.com/office/powerpoint/2010/main" val="49945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en-US"/>
          </a:p>
        </p:txBody>
      </p:sp>
      <p:sp>
        <p:nvSpPr>
          <p:cNvPr id="17" name="Footer Placeholder 16"/>
          <p:cNvSpPr>
            <a:spLocks noGrp="1"/>
          </p:cNvSpPr>
          <p:nvPr>
            <p:ph type="ftr" sz="quarter" idx="11"/>
          </p:nvPr>
        </p:nvSpPr>
        <p:spPr/>
        <p:txBody>
          <a:bodyPr/>
          <a:lstStyle/>
          <a:p>
            <a:endParaRPr lang="en-US"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4C2E9D6-6B96-4F01-BFE4-C61296A68C9A}" type="slidenum">
              <a:rPr lang="en-US" altLang="en-US" smtClean="0"/>
              <a:pPr/>
              <a:t>‹#›</a:t>
            </a:fld>
            <a:endParaRPr lang="en-US"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C36B98-37BB-4A6F-98B3-0FE4B43466B1}" type="slidenum">
              <a:rPr lang="en-US" altLang="en-US" smtClean="0"/>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03BB02C-0EBE-41A1-A8AA-AEA47B7EB7D0}" type="slidenum">
              <a:rPr lang="en-US" altLang="en-US" smtClean="0"/>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FCAF7DB-9EA8-4C81-A712-628BFCE90D73}" type="slidenum">
              <a:rPr lang="en-US" altLang="en-US" smtClean="0"/>
              <a:pPr/>
              <a:t>‹#›</a:t>
            </a:fld>
            <a:endParaRPr lang="en-US"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800100" y="6172200"/>
            <a:ext cx="4000500" cy="457200"/>
          </a:xfrm>
        </p:spPr>
        <p:txBody>
          <a:bodyPr/>
          <a:lstStyle/>
          <a:p>
            <a:endParaRPr lang="en-US"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76DE020-822E-4231-BC68-CC9C1C038568}"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C736C6-DF27-4E43-85CE-A5AC346EB2CB}" type="slidenum">
              <a:rPr lang="en-US" altLang="en-US" smtClean="0"/>
              <a:pPr/>
              <a:t>‹#›</a:t>
            </a:fld>
            <a:endParaRPr lang="en-US"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887465F-A14A-4CC4-BAB3-0FF9A253B2F8}" type="slidenum">
              <a:rPr lang="en-US" altLang="en-US" smtClean="0"/>
              <a:pPr/>
              <a:t>‹#›</a:t>
            </a:fld>
            <a:endParaRPr lang="en-US"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D3260C49-65DE-4E03-8547-F216D294A256}" type="slidenum">
              <a:rPr lang="en-US" altLang="en-US" smtClean="0"/>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EA425A7-15A2-4D93-B51F-09CC7562BCC9}" type="slidenum">
              <a:rPr lang="en-US" altLang="en-US" smtClean="0"/>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F0E70E9-5D70-4848-B4E9-3384711CC417}" type="slidenum">
              <a:rPr lang="en-US" altLang="en-US" smtClean="0"/>
              <a:pPr/>
              <a:t>‹#›</a:t>
            </a:fld>
            <a:endParaRPr lang="en-US"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a:xfrm>
            <a:off x="914400" y="6172200"/>
            <a:ext cx="3886200" cy="457200"/>
          </a:xfrm>
        </p:spPr>
        <p:txBody>
          <a:bodyPr/>
          <a:lstStyle/>
          <a:p>
            <a:endParaRPr lang="en-US" altLang="en-US"/>
          </a:p>
        </p:txBody>
      </p:sp>
      <p:sp>
        <p:nvSpPr>
          <p:cNvPr id="7" name="Slide Number Placeholder 6"/>
          <p:cNvSpPr>
            <a:spLocks noGrp="1"/>
          </p:cNvSpPr>
          <p:nvPr>
            <p:ph type="sldNum" sz="quarter" idx="12"/>
          </p:nvPr>
        </p:nvSpPr>
        <p:spPr>
          <a:xfrm>
            <a:off x="146304" y="6208776"/>
            <a:ext cx="457200" cy="457200"/>
          </a:xfrm>
        </p:spPr>
        <p:txBody>
          <a:bodyPr/>
          <a:lstStyle/>
          <a:p>
            <a:fld id="{8A157D52-443B-42F3-9F5B-8216C7C96788}" type="slidenum">
              <a:rPr lang="en-US" altLang="en-US" smtClean="0"/>
              <a:pPr/>
              <a:t>‹#›</a:t>
            </a:fld>
            <a:endParaRPr lang="en-US"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25C7AB-903D-4304-B217-DCDC134C2CF5}"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05200" y="762000"/>
            <a:ext cx="5943600" cy="1143000"/>
          </a:xfrm>
        </p:spPr>
        <p:txBody>
          <a:bodyPr/>
          <a:lstStyle/>
          <a:p>
            <a:r>
              <a:rPr lang="en-US" altLang="en-US" sz="4000" b="1" dirty="0" smtClean="0">
                <a:solidFill>
                  <a:srgbClr val="FF9933"/>
                </a:solidFill>
              </a:rPr>
              <a:t>“</a:t>
            </a:r>
            <a:r>
              <a:rPr lang="en-US" altLang="en-US" sz="4000" b="1" dirty="0" err="1" smtClean="0">
                <a:solidFill>
                  <a:srgbClr val="FF9933"/>
                </a:solidFill>
              </a:rPr>
              <a:t>Rikki-tikki-tavi</a:t>
            </a:r>
            <a:r>
              <a:rPr lang="en-US" altLang="en-US" sz="4000" b="1" dirty="0" smtClean="0">
                <a:solidFill>
                  <a:srgbClr val="FF9933"/>
                </a:solidFill>
              </a:rPr>
              <a:t>”</a:t>
            </a:r>
            <a:r>
              <a:rPr lang="en-US" altLang="en-US" sz="4000" dirty="0" smtClean="0"/>
              <a:t/>
            </a:r>
            <a:br>
              <a:rPr lang="en-US" altLang="en-US" sz="4000" dirty="0" smtClean="0"/>
            </a:br>
            <a:r>
              <a:rPr lang="en-US" altLang="en-US" sz="2000" b="1" dirty="0" smtClean="0"/>
              <a:t>By: Rudyard Kipling</a:t>
            </a:r>
            <a:endParaRPr lang="en-US" altLang="en-US" sz="4000" b="1" dirty="0"/>
          </a:p>
        </p:txBody>
      </p:sp>
      <p:pic>
        <p:nvPicPr>
          <p:cNvPr id="18" name="Picture 17" descr="rikkitikkitavi.JPG"/>
          <p:cNvPicPr>
            <a:picLocks noChangeAspect="1"/>
          </p:cNvPicPr>
          <p:nvPr/>
        </p:nvPicPr>
        <p:blipFill>
          <a:blip r:embed="rId2" cstate="print"/>
          <a:stretch>
            <a:fillRect/>
          </a:stretch>
        </p:blipFill>
        <p:spPr>
          <a:xfrm>
            <a:off x="685800" y="2209800"/>
            <a:ext cx="5411655" cy="381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458200" cy="990600"/>
          </a:xfrm>
        </p:spPr>
        <p:txBody>
          <a:bodyPr>
            <a:noAutofit/>
          </a:bodyPr>
          <a:lstStyle/>
          <a:p>
            <a:r>
              <a:rPr lang="en-US"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MONGOOSE</a:t>
            </a:r>
            <a:endParaRPr lang="en-US"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39" name="Rectangle 3"/>
          <p:cNvSpPr>
            <a:spLocks noGrp="1" noChangeArrowheads="1"/>
          </p:cNvSpPr>
          <p:nvPr>
            <p:ph sz="quarter" idx="1"/>
          </p:nvPr>
        </p:nvSpPr>
        <p:spPr>
          <a:xfrm>
            <a:off x="152400" y="990600"/>
            <a:ext cx="5257800" cy="5715000"/>
          </a:xfrm>
        </p:spPr>
        <p:txBody>
          <a:bodyPr>
            <a:noAutofit/>
          </a:bodyPr>
          <a:lstStyle/>
          <a:p>
            <a:pPr>
              <a:buSzPct val="100000"/>
              <a:buBlip>
                <a:blip r:embed="rId2"/>
              </a:buBlip>
            </a:pPr>
            <a:r>
              <a:rPr lang="en-US" sz="2800" b="1" dirty="0" smtClean="0">
                <a:solidFill>
                  <a:schemeClr val="accent2"/>
                </a:solidFill>
                <a:latin typeface="Calibri" pitchFamily="34" charset="0"/>
              </a:rPr>
              <a:t>The Mongoose is from a family of 33 species of small carnivores from southern Europe, Asia and Africa known as a </a:t>
            </a:r>
            <a:r>
              <a:rPr lang="en-US" sz="2800" b="1" u="sng" dirty="0" smtClean="0">
                <a:solidFill>
                  <a:schemeClr val="accent2"/>
                </a:solidFill>
                <a:latin typeface="Calibri" pitchFamily="34" charset="0"/>
              </a:rPr>
              <a:t>predator of poisonous snakes</a:t>
            </a:r>
            <a:r>
              <a:rPr lang="en-US" sz="2800" b="1" dirty="0" smtClean="0">
                <a:solidFill>
                  <a:schemeClr val="accent2"/>
                </a:solidFill>
                <a:latin typeface="Calibri" pitchFamily="34" charset="0"/>
              </a:rPr>
              <a:t>.</a:t>
            </a:r>
          </a:p>
          <a:p>
            <a:pPr>
              <a:buSzPct val="100000"/>
              <a:buBlip>
                <a:blip r:embed="rId2"/>
              </a:buBlip>
            </a:pPr>
            <a:r>
              <a:rPr lang="en-US" sz="2800" b="1" dirty="0" smtClean="0">
                <a:solidFill>
                  <a:srgbClr val="660066"/>
                </a:solidFill>
                <a:latin typeface="Calibri" pitchFamily="34" charset="0"/>
              </a:rPr>
              <a:t>The mongoose has a similar appearance to the weasel or a </a:t>
            </a:r>
            <a:r>
              <a:rPr lang="en-US" sz="2800" b="1" dirty="0" err="1" smtClean="0">
                <a:solidFill>
                  <a:srgbClr val="660066"/>
                </a:solidFill>
                <a:latin typeface="Calibri" pitchFamily="34" charset="0"/>
              </a:rPr>
              <a:t>meerkat</a:t>
            </a:r>
            <a:r>
              <a:rPr lang="en-US" sz="2800" b="1" dirty="0" smtClean="0">
                <a:solidFill>
                  <a:srgbClr val="660066"/>
                </a:solidFill>
                <a:latin typeface="Calibri" pitchFamily="34" charset="0"/>
              </a:rPr>
              <a:t>. Mongooses tend to stand on their hind legs to survey their surroundings.</a:t>
            </a:r>
            <a:endParaRPr lang="en-US" sz="2800" b="1" dirty="0">
              <a:solidFill>
                <a:srgbClr val="000000"/>
              </a:solidFill>
              <a:latin typeface="Calibri" pitchFamily="34" charset="0"/>
            </a:endParaRPr>
          </a:p>
          <a:p>
            <a:pPr>
              <a:buSzPct val="100000"/>
              <a:buBlip>
                <a:blip r:embed="rId2"/>
              </a:buBlip>
            </a:pPr>
            <a:r>
              <a:rPr lang="en-US" sz="2800" b="1" dirty="0" smtClean="0">
                <a:latin typeface="Calibri" pitchFamily="34" charset="0"/>
              </a:rPr>
              <a:t>The mongoose’s eyes can appear to flash red when they are angry or startled.</a:t>
            </a:r>
          </a:p>
        </p:txBody>
      </p:sp>
      <p:pic>
        <p:nvPicPr>
          <p:cNvPr id="7" name="Picture 6" descr="mongoose_631_600x450.jpg"/>
          <p:cNvPicPr>
            <a:picLocks noChangeAspect="1"/>
          </p:cNvPicPr>
          <p:nvPr/>
        </p:nvPicPr>
        <p:blipFill>
          <a:blip r:embed="rId3" cstate="print"/>
          <a:stretch>
            <a:fillRect/>
          </a:stretch>
        </p:blipFill>
        <p:spPr>
          <a:xfrm>
            <a:off x="5257800" y="914400"/>
            <a:ext cx="3673929" cy="2057400"/>
          </a:xfrm>
          <a:prstGeom prst="rect">
            <a:avLst/>
          </a:prstGeom>
          <a:ln>
            <a:noFill/>
          </a:ln>
          <a:effectLst>
            <a:softEdge rad="112500"/>
          </a:effectLst>
        </p:spPr>
      </p:pic>
      <p:pic>
        <p:nvPicPr>
          <p:cNvPr id="8194" name="Picture 2" descr="http://31.media.tumblr.com/tumblr_lqo4ftLNIB1qzya49o1_500.jpg"/>
          <p:cNvPicPr>
            <a:picLocks noChangeAspect="1" noChangeArrowheads="1"/>
          </p:cNvPicPr>
          <p:nvPr/>
        </p:nvPicPr>
        <p:blipFill>
          <a:blip r:embed="rId4" cstate="print"/>
          <a:srcRect/>
          <a:stretch>
            <a:fillRect/>
          </a:stretch>
        </p:blipFill>
        <p:spPr bwMode="auto">
          <a:xfrm>
            <a:off x="5334000" y="3276600"/>
            <a:ext cx="4762500" cy="316230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Mongoose Habits</a:t>
            </a:r>
            <a:endParaRPr lang="en-US" dirty="0"/>
          </a:p>
        </p:txBody>
      </p:sp>
      <p:sp>
        <p:nvSpPr>
          <p:cNvPr id="3" name="Content Placeholder 2"/>
          <p:cNvSpPr>
            <a:spLocks noGrp="1"/>
          </p:cNvSpPr>
          <p:nvPr>
            <p:ph sz="quarter" idx="1"/>
          </p:nvPr>
        </p:nvSpPr>
        <p:spPr>
          <a:xfrm>
            <a:off x="0" y="1447800"/>
            <a:ext cx="9144000" cy="5410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SzPct val="100000"/>
              <a:buBlip>
                <a:blip r:embed="rId2"/>
              </a:buBlip>
            </a:pPr>
            <a:r>
              <a:rPr lang="en-US" sz="2800" b="1" dirty="0" smtClean="0">
                <a:solidFill>
                  <a:srgbClr val="FF0000"/>
                </a:solidFill>
                <a:latin typeface="Calibri" pitchFamily="34" charset="0"/>
              </a:rPr>
              <a:t>Some types of mongoose are </a:t>
            </a:r>
            <a:r>
              <a:rPr lang="en-US" sz="2800" b="1" u="sng" dirty="0" smtClean="0">
                <a:solidFill>
                  <a:srgbClr val="FF0000"/>
                </a:solidFill>
                <a:latin typeface="Calibri" pitchFamily="34" charset="0"/>
              </a:rPr>
              <a:t>nocturnal</a:t>
            </a:r>
            <a:r>
              <a:rPr lang="en-US" sz="2800" b="1" dirty="0" smtClean="0">
                <a:solidFill>
                  <a:srgbClr val="FF0000"/>
                </a:solidFill>
                <a:latin typeface="Calibri" pitchFamily="34" charset="0"/>
              </a:rPr>
              <a:t>, while others emerge during daylight hours. </a:t>
            </a:r>
          </a:p>
          <a:p>
            <a:pPr>
              <a:buSzPct val="100000"/>
              <a:buBlip>
                <a:blip r:embed="rId2"/>
              </a:buBlip>
            </a:pPr>
            <a:r>
              <a:rPr lang="en-US" sz="2800" b="1" dirty="0" smtClean="0">
                <a:solidFill>
                  <a:srgbClr val="FF0000"/>
                </a:solidFill>
                <a:latin typeface="Calibri" pitchFamily="34" charset="0"/>
              </a:rPr>
              <a:t>The mongoose is very fast enabling them to move so quickly that they can avoid strikes from a snake. They often live in burrows. </a:t>
            </a:r>
          </a:p>
        </p:txBody>
      </p:sp>
      <p:pic>
        <p:nvPicPr>
          <p:cNvPr id="1026" name="Picture 2" descr="http://cdn1.arkive.org/media/08/08E0037E-E440-40CD-9E46-67AE72BCFD6A/Presentation.Large/White-tailed-mongoose-at-night.jpg"/>
          <p:cNvPicPr>
            <a:picLocks noChangeAspect="1" noChangeArrowheads="1"/>
          </p:cNvPicPr>
          <p:nvPr/>
        </p:nvPicPr>
        <p:blipFill>
          <a:blip r:embed="rId3" cstate="print"/>
          <a:srcRect t="18476" r="2769" b="15012"/>
          <a:stretch>
            <a:fillRect/>
          </a:stretch>
        </p:blipFill>
        <p:spPr bwMode="auto">
          <a:xfrm>
            <a:off x="1828800" y="3886200"/>
            <a:ext cx="6019800" cy="27432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wisegeek.com/cobra.jpg"/>
          <p:cNvPicPr>
            <a:picLocks noChangeAspect="1" noChangeArrowheads="1"/>
          </p:cNvPicPr>
          <p:nvPr/>
        </p:nvPicPr>
        <p:blipFill>
          <a:blip r:embed="rId2" cstate="print"/>
          <a:srcRect/>
          <a:stretch>
            <a:fillRect/>
          </a:stretch>
        </p:blipFill>
        <p:spPr bwMode="auto">
          <a:xfrm>
            <a:off x="-381000" y="1600200"/>
            <a:ext cx="8466665" cy="5638800"/>
          </a:xfrm>
          <a:prstGeom prst="rect">
            <a:avLst/>
          </a:prstGeom>
          <a:noFill/>
        </p:spPr>
      </p:pic>
      <p:sp>
        <p:nvSpPr>
          <p:cNvPr id="2" name="Title 1"/>
          <p:cNvSpPr>
            <a:spLocks noGrp="1"/>
          </p:cNvSpPr>
          <p:nvPr>
            <p:ph type="title"/>
          </p:nvPr>
        </p:nvSpPr>
        <p:spPr>
          <a:xfrm rot="20725459">
            <a:off x="-140884" y="89130"/>
            <a:ext cx="2657704" cy="1036991"/>
          </a:xfrm>
        </p:spPr>
        <p:txBody>
          <a:bodyPr/>
          <a:lstStyle/>
          <a:p>
            <a:r>
              <a:rPr lang="en-US" dirty="0" smtClean="0"/>
              <a:t>The Cobra</a:t>
            </a:r>
            <a:endParaRPr lang="en-US" dirty="0"/>
          </a:p>
        </p:txBody>
      </p:sp>
      <p:sp>
        <p:nvSpPr>
          <p:cNvPr id="6" name="Content Placeholder 2"/>
          <p:cNvSpPr>
            <a:spLocks noGrp="1"/>
          </p:cNvSpPr>
          <p:nvPr>
            <p:ph sz="quarter" idx="1"/>
          </p:nvPr>
        </p:nvSpPr>
        <p:spPr>
          <a:xfrm>
            <a:off x="2209800" y="228600"/>
            <a:ext cx="6934200" cy="3276600"/>
          </a:xfrm>
          <a:ln>
            <a:noFill/>
          </a:ln>
        </p:spPr>
        <p:txBody>
          <a:bodyPr>
            <a:normAutofit fontScale="92500" lnSpcReduction="10000"/>
          </a:bodyPr>
          <a:lstStyle/>
          <a:p>
            <a:r>
              <a:rPr lang="en-US" altLang="en-US" sz="2800" dirty="0" smtClean="0">
                <a:effectLst>
                  <a:glow rad="63500">
                    <a:schemeClr val="accent6">
                      <a:alpha val="75000"/>
                    </a:schemeClr>
                  </a:glow>
                </a:effectLst>
                <a:latin typeface="Calibri" pitchFamily="34" charset="0"/>
              </a:rPr>
              <a:t>The Indian cobra not only bites to transmit venom, but it spits it too.  It can force the venom through its fangs using its muscles. The poison is very harmful to the eyes. </a:t>
            </a:r>
          </a:p>
          <a:p>
            <a:r>
              <a:rPr lang="en-US" altLang="en-US" sz="2800" dirty="0" smtClean="0">
                <a:effectLst>
                  <a:glow rad="63500">
                    <a:schemeClr val="accent6">
                      <a:alpha val="75000"/>
                    </a:schemeClr>
                  </a:glow>
                </a:effectLst>
                <a:latin typeface="Calibri" pitchFamily="34" charset="0"/>
              </a:rPr>
              <a:t>The mongoose was so prized for its ability to kill not only snakes, but rats as well, that travelers to the Caribbean, Hawaii, and Fiji brought mongooses with them for protection. </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b="1" dirty="0" smtClean="0">
                <a:latin typeface="Arial Rounded MT Bold" pitchFamily="34" charset="0"/>
              </a:rPr>
              <a:t>Vocabulary</a:t>
            </a:r>
            <a:endParaRPr lang="en-US" altLang="en-US" sz="3600" b="1" dirty="0">
              <a:latin typeface="Arial Rounded MT Bold" pitchFamily="34" charset="0"/>
            </a:endParaRPr>
          </a:p>
        </p:txBody>
      </p:sp>
      <p:sp>
        <p:nvSpPr>
          <p:cNvPr id="6147" name="Rectangle 3"/>
          <p:cNvSpPr>
            <a:spLocks noGrp="1" noChangeArrowheads="1"/>
          </p:cNvSpPr>
          <p:nvPr>
            <p:ph sz="quarter" idx="1"/>
          </p:nvPr>
        </p:nvSpPr>
        <p:spPr>
          <a:xfrm>
            <a:off x="228600" y="1600200"/>
            <a:ext cx="4419600" cy="4800600"/>
          </a:xfrm>
        </p:spPr>
        <p:txBody>
          <a:bodyPr>
            <a:noAutofit/>
          </a:bodyPr>
          <a:lstStyle/>
          <a:p>
            <a:pPr marL="1588" indent="169863">
              <a:buFont typeface="Wingdings" pitchFamily="2" charset="2"/>
              <a:buChar char="v"/>
            </a:pPr>
            <a:r>
              <a:rPr lang="en-US" altLang="en-US" sz="2000" b="1" dirty="0" smtClean="0">
                <a:latin typeface="Arial" charset="0"/>
              </a:rPr>
              <a:t>bungalow-</a:t>
            </a:r>
            <a:r>
              <a:rPr lang="en-US" altLang="en-US" sz="2000" b="1" i="1" dirty="0" smtClean="0">
                <a:latin typeface="Arial" charset="0"/>
              </a:rPr>
              <a:t>noun-</a:t>
            </a:r>
            <a:r>
              <a:rPr lang="en-US" altLang="en-US" sz="2000" b="1" dirty="0" smtClean="0">
                <a:latin typeface="Arial" charset="0"/>
              </a:rPr>
              <a:t> </a:t>
            </a:r>
            <a:r>
              <a:rPr lang="en-US" altLang="en-US" sz="2000" dirty="0" smtClean="0">
                <a:latin typeface="Arial" charset="0"/>
              </a:rPr>
              <a:t>a one-story house with low, sweeping lines.</a:t>
            </a:r>
          </a:p>
          <a:p>
            <a:pPr marL="1588" indent="169863">
              <a:buFont typeface="Wingdings" pitchFamily="2" charset="2"/>
              <a:buChar char="v"/>
            </a:pPr>
            <a:r>
              <a:rPr lang="en-US" altLang="en-US" sz="2000" b="1" dirty="0" smtClean="0">
                <a:latin typeface="Arial" charset="0"/>
              </a:rPr>
              <a:t>revive- </a:t>
            </a:r>
            <a:r>
              <a:rPr lang="en-US" altLang="en-US" sz="2000" b="1" i="1" dirty="0" smtClean="0">
                <a:latin typeface="Arial" charset="0"/>
              </a:rPr>
              <a:t>verb</a:t>
            </a:r>
            <a:r>
              <a:rPr lang="en-US" altLang="en-US" sz="2000" b="1" dirty="0" smtClean="0">
                <a:latin typeface="Arial" charset="0"/>
              </a:rPr>
              <a:t>- </a:t>
            </a:r>
            <a:r>
              <a:rPr lang="en-US" altLang="en-US" sz="2000" dirty="0" smtClean="0">
                <a:latin typeface="Arial" charset="0"/>
              </a:rPr>
              <a:t>come back to life or consciousness</a:t>
            </a:r>
          </a:p>
          <a:p>
            <a:pPr marL="1588" indent="169863">
              <a:buFont typeface="Wingdings" pitchFamily="2" charset="2"/>
              <a:buChar char="v"/>
            </a:pPr>
            <a:r>
              <a:rPr lang="en-US" altLang="en-US" sz="2000" b="1" dirty="0" smtClean="0">
                <a:latin typeface="Arial" charset="0"/>
              </a:rPr>
              <a:t>cultivate</a:t>
            </a:r>
            <a:r>
              <a:rPr lang="en-US" altLang="en-US" sz="2000" b="1" i="1" dirty="0" smtClean="0">
                <a:latin typeface="Arial" charset="0"/>
              </a:rPr>
              <a:t>- </a:t>
            </a:r>
            <a:r>
              <a:rPr lang="en-US" altLang="en-US" sz="2000" i="1" dirty="0" smtClean="0">
                <a:latin typeface="Arial" charset="0"/>
              </a:rPr>
              <a:t>adjective-</a:t>
            </a:r>
            <a:r>
              <a:rPr lang="en-US" altLang="en-US" sz="2000" dirty="0" smtClean="0">
                <a:latin typeface="Arial" charset="0"/>
              </a:rPr>
              <a:t> tamed; developed</a:t>
            </a:r>
          </a:p>
          <a:p>
            <a:pPr marL="1588" indent="169863">
              <a:buFont typeface="Wingdings" pitchFamily="2" charset="2"/>
              <a:buChar char="v"/>
            </a:pPr>
            <a:r>
              <a:rPr lang="en-US" altLang="en-US" sz="2000" b="1" dirty="0" smtClean="0">
                <a:latin typeface="Arial" charset="0"/>
              </a:rPr>
              <a:t>cower- </a:t>
            </a:r>
            <a:r>
              <a:rPr lang="en-US" altLang="en-US" sz="2000" i="1" dirty="0" smtClean="0">
                <a:latin typeface="Arial" charset="0"/>
              </a:rPr>
              <a:t>verb</a:t>
            </a:r>
            <a:r>
              <a:rPr lang="en-US" altLang="en-US" sz="2000" dirty="0" smtClean="0">
                <a:latin typeface="Arial" charset="0"/>
              </a:rPr>
              <a:t>- to crouch or draw back in fear</a:t>
            </a:r>
          </a:p>
          <a:p>
            <a:pPr marL="1588" indent="169863">
              <a:buFont typeface="Wingdings" pitchFamily="2" charset="2"/>
              <a:buChar char="v"/>
            </a:pPr>
            <a:r>
              <a:rPr lang="en-US" altLang="en-US" sz="2000" b="1" dirty="0" smtClean="0">
                <a:latin typeface="Arial" charset="0"/>
              </a:rPr>
              <a:t>The great God </a:t>
            </a:r>
            <a:r>
              <a:rPr lang="en-US" altLang="en-US" sz="2000" b="1" dirty="0" err="1" smtClean="0">
                <a:latin typeface="Arial" charset="0"/>
              </a:rPr>
              <a:t>Brahm</a:t>
            </a:r>
            <a:r>
              <a:rPr lang="en-US" altLang="en-US" sz="2000" dirty="0" smtClean="0">
                <a:latin typeface="Arial" charset="0"/>
              </a:rPr>
              <a:t>- the Hindu god of creation</a:t>
            </a:r>
          </a:p>
          <a:p>
            <a:pPr marL="1588" indent="169863">
              <a:buFont typeface="Wingdings" pitchFamily="2" charset="2"/>
              <a:buChar char="v"/>
            </a:pPr>
            <a:endParaRPr lang="en-US" altLang="en-US" sz="2000" i="1" dirty="0" smtClean="0">
              <a:latin typeface="Arial" charset="0"/>
            </a:endParaRPr>
          </a:p>
          <a:p>
            <a:pPr marL="1588" indent="169863">
              <a:buNone/>
            </a:pPr>
            <a:r>
              <a:rPr lang="en-US" altLang="en-US" sz="2000" dirty="0" smtClean="0">
                <a:latin typeface="Arial" charset="0"/>
              </a:rPr>
              <a:t> </a:t>
            </a:r>
            <a:endParaRPr lang="en-US" altLang="en-US" sz="2000" dirty="0">
              <a:latin typeface="Arial" charset="0"/>
            </a:endParaRPr>
          </a:p>
        </p:txBody>
      </p:sp>
      <p:pic>
        <p:nvPicPr>
          <p:cNvPr id="8" name="Picture 7" descr="bungalow.jpg"/>
          <p:cNvPicPr>
            <a:picLocks noChangeAspect="1"/>
          </p:cNvPicPr>
          <p:nvPr/>
        </p:nvPicPr>
        <p:blipFill>
          <a:blip r:embed="rId3" cstate="print"/>
          <a:stretch>
            <a:fillRect/>
          </a:stretch>
        </p:blipFill>
        <p:spPr>
          <a:xfrm>
            <a:off x="5105400" y="838200"/>
            <a:ext cx="3581400" cy="2117005"/>
          </a:xfrm>
          <a:prstGeom prst="rect">
            <a:avLst/>
          </a:prstGeom>
          <a:ln>
            <a:noFill/>
          </a:ln>
          <a:effectLst>
            <a:softEdge rad="112500"/>
          </a:effectLst>
        </p:spPr>
      </p:pic>
      <p:pic>
        <p:nvPicPr>
          <p:cNvPr id="9" name="Picture 8" descr="GodBrahm.jpg"/>
          <p:cNvPicPr>
            <a:picLocks noChangeAspect="1"/>
          </p:cNvPicPr>
          <p:nvPr/>
        </p:nvPicPr>
        <p:blipFill>
          <a:blip r:embed="rId4" cstate="print"/>
          <a:stretch>
            <a:fillRect/>
          </a:stretch>
        </p:blipFill>
        <p:spPr>
          <a:xfrm>
            <a:off x="6553200" y="3276600"/>
            <a:ext cx="2362200" cy="3228881"/>
          </a:xfrm>
          <a:prstGeom prst="rect">
            <a:avLst/>
          </a:prstGeom>
          <a:ln>
            <a:noFill/>
          </a:ln>
          <a:effectLst>
            <a:softEdge rad="112500"/>
          </a:effectLst>
        </p:spPr>
      </p:pic>
      <p:cxnSp>
        <p:nvCxnSpPr>
          <p:cNvPr id="11" name="Straight Arrow Connector 10"/>
          <p:cNvCxnSpPr/>
          <p:nvPr/>
        </p:nvCxnSpPr>
        <p:spPr>
          <a:xfrm>
            <a:off x="3886200" y="17526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48000" y="4191000"/>
            <a:ext cx="3657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1"/>
          </p:nvPr>
        </p:nvSpPr>
        <p:spPr>
          <a:xfrm>
            <a:off x="685800" y="1524000"/>
            <a:ext cx="4114800" cy="4572000"/>
          </a:xfrm>
        </p:spPr>
        <p:txBody>
          <a:bodyPr>
            <a:noAutofit/>
          </a:bodyPr>
          <a:lstStyle/>
          <a:p>
            <a:pPr>
              <a:buFont typeface="Wingdings" charset="2"/>
              <a:buChar char="v"/>
            </a:pPr>
            <a:r>
              <a:rPr lang="en-US" sz="2400" b="1" dirty="0" smtClean="0">
                <a:latin typeface="Arial"/>
                <a:cs typeface="Arial"/>
              </a:rPr>
              <a:t>providence-</a:t>
            </a:r>
            <a:r>
              <a:rPr lang="en-US" sz="2400" dirty="0" smtClean="0">
                <a:latin typeface="Arial"/>
                <a:cs typeface="Arial"/>
              </a:rPr>
              <a:t> </a:t>
            </a:r>
            <a:r>
              <a:rPr lang="en-US" sz="2400" i="1" dirty="0" smtClean="0">
                <a:latin typeface="Arial"/>
                <a:cs typeface="Arial"/>
              </a:rPr>
              <a:t>noun-</a:t>
            </a:r>
            <a:r>
              <a:rPr lang="en-US" sz="2400" dirty="0" smtClean="0">
                <a:latin typeface="Arial"/>
                <a:cs typeface="Arial"/>
              </a:rPr>
              <a:t> God’s care and help, a godsend </a:t>
            </a:r>
          </a:p>
          <a:p>
            <a:pPr>
              <a:buFont typeface="Wingdings" charset="2"/>
              <a:buChar char="v"/>
            </a:pPr>
            <a:r>
              <a:rPr lang="en-US" sz="2400" b="1" dirty="0" smtClean="0">
                <a:latin typeface="Arial"/>
                <a:cs typeface="Arial"/>
              </a:rPr>
              <a:t>purchase-</a:t>
            </a:r>
            <a:r>
              <a:rPr lang="en-US" sz="2400" b="1" i="1" dirty="0" smtClean="0">
                <a:latin typeface="Arial"/>
                <a:cs typeface="Arial"/>
              </a:rPr>
              <a:t>noun</a:t>
            </a:r>
            <a:r>
              <a:rPr lang="en-US" sz="2400" b="1" dirty="0" smtClean="0">
                <a:latin typeface="Arial"/>
                <a:cs typeface="Arial"/>
              </a:rPr>
              <a:t>-</a:t>
            </a:r>
            <a:r>
              <a:rPr lang="en-US" sz="2400" dirty="0" smtClean="0">
                <a:latin typeface="Arial"/>
                <a:cs typeface="Arial"/>
              </a:rPr>
              <a:t> a firm hold</a:t>
            </a:r>
          </a:p>
          <a:p>
            <a:pPr>
              <a:buFont typeface="Wingdings" charset="2"/>
              <a:buChar char="v"/>
            </a:pPr>
            <a:r>
              <a:rPr lang="en-US" sz="2400" b="1" dirty="0" smtClean="0">
                <a:latin typeface="Arial"/>
                <a:cs typeface="Arial"/>
              </a:rPr>
              <a:t>singe-</a:t>
            </a:r>
            <a:r>
              <a:rPr lang="en-US" sz="2400" dirty="0" smtClean="0">
                <a:latin typeface="Arial"/>
                <a:cs typeface="Arial"/>
              </a:rPr>
              <a:t> </a:t>
            </a:r>
            <a:r>
              <a:rPr lang="en-US" sz="2400" i="1" dirty="0" smtClean="0">
                <a:latin typeface="Arial"/>
                <a:cs typeface="Arial"/>
              </a:rPr>
              <a:t>verb- </a:t>
            </a:r>
            <a:r>
              <a:rPr lang="en-US" sz="2400" dirty="0" smtClean="0">
                <a:latin typeface="Arial"/>
                <a:cs typeface="Arial"/>
              </a:rPr>
              <a:t>burn a little</a:t>
            </a:r>
          </a:p>
          <a:p>
            <a:pPr>
              <a:buFont typeface="Wingdings" charset="2"/>
              <a:buChar char="v"/>
            </a:pPr>
            <a:r>
              <a:rPr lang="en-US" sz="2400" b="1" dirty="0" smtClean="0">
                <a:latin typeface="Arial"/>
                <a:cs typeface="Arial"/>
              </a:rPr>
              <a:t>fancy-</a:t>
            </a:r>
            <a:r>
              <a:rPr lang="en-US" sz="2400" b="1" i="1" dirty="0" smtClean="0">
                <a:latin typeface="Arial"/>
                <a:cs typeface="Arial"/>
              </a:rPr>
              <a:t>verb-</a:t>
            </a:r>
            <a:r>
              <a:rPr lang="en-US" sz="2400" dirty="0" smtClean="0">
                <a:latin typeface="Arial"/>
                <a:cs typeface="Arial"/>
              </a:rPr>
              <a:t> to picture oneself; imagine</a:t>
            </a:r>
          </a:p>
          <a:p>
            <a:pPr>
              <a:buFont typeface="Wingdings" charset="2"/>
              <a:buChar char="v"/>
            </a:pPr>
            <a:r>
              <a:rPr lang="en-US" sz="2400" b="1" dirty="0" smtClean="0">
                <a:latin typeface="Arial"/>
                <a:cs typeface="Arial"/>
              </a:rPr>
              <a:t>valiant-</a:t>
            </a:r>
            <a:r>
              <a:rPr lang="en-US" sz="2400" b="1" i="1" dirty="0" smtClean="0">
                <a:latin typeface="Arial"/>
                <a:cs typeface="Arial"/>
              </a:rPr>
              <a:t>adjective-</a:t>
            </a:r>
            <a:r>
              <a:rPr lang="en-US" sz="2400" dirty="0" smtClean="0">
                <a:latin typeface="Arial"/>
                <a:cs typeface="Arial"/>
              </a:rPr>
              <a:t> showing courage, </a:t>
            </a:r>
            <a:r>
              <a:rPr lang="en-US" sz="2400" dirty="0" err="1" smtClean="0">
                <a:latin typeface="Arial"/>
                <a:cs typeface="Arial"/>
              </a:rPr>
              <a:t>brav</a:t>
            </a:r>
            <a:endParaRPr lang="en-US" sz="2400" dirty="0" smtClean="0">
              <a:latin typeface="Arial"/>
              <a:cs typeface="Arial"/>
            </a:endParaRPr>
          </a:p>
        </p:txBody>
      </p:sp>
      <p:sp>
        <p:nvSpPr>
          <p:cNvPr id="6" name="Title 5"/>
          <p:cNvSpPr>
            <a:spLocks noGrp="1"/>
          </p:cNvSpPr>
          <p:nvPr>
            <p:ph type="title"/>
          </p:nvPr>
        </p:nvSpPr>
        <p:spPr/>
        <p:txBody>
          <a:bodyPr/>
          <a:lstStyle/>
          <a:p>
            <a:r>
              <a:rPr lang="en-US" b="1" dirty="0" smtClean="0"/>
              <a:t>Vocabulary </a:t>
            </a:r>
            <a:endParaRPr lang="en-US" b="1" dirty="0"/>
          </a:p>
        </p:txBody>
      </p:sp>
      <p:pic>
        <p:nvPicPr>
          <p:cNvPr id="2050" name="Picture 2" descr="http://static3.depositphotos.com/1004525/192/i/950/depositphotos_1927034-Old-burned-edges-peace-of-paper.jpg"/>
          <p:cNvPicPr>
            <a:picLocks noChangeAspect="1" noChangeArrowheads="1"/>
          </p:cNvPicPr>
          <p:nvPr/>
        </p:nvPicPr>
        <p:blipFill>
          <a:blip r:embed="rId2" cstate="print"/>
          <a:srcRect/>
          <a:stretch>
            <a:fillRect/>
          </a:stretch>
        </p:blipFill>
        <p:spPr bwMode="auto">
          <a:xfrm>
            <a:off x="5562600" y="381000"/>
            <a:ext cx="2878931" cy="2971800"/>
          </a:xfrm>
          <a:prstGeom prst="rect">
            <a:avLst/>
          </a:prstGeom>
          <a:noFill/>
        </p:spPr>
      </p:pic>
      <p:cxnSp>
        <p:nvCxnSpPr>
          <p:cNvPr id="9" name="Straight Arrow Connector 8"/>
          <p:cNvCxnSpPr/>
          <p:nvPr/>
        </p:nvCxnSpPr>
        <p:spPr>
          <a:xfrm flipV="1">
            <a:off x="4343400" y="2133600"/>
            <a:ext cx="1524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descr="http://www.off-grid.net/wordpress/wp-content/uploads/2012/12/hero3.png"/>
          <p:cNvPicPr>
            <a:picLocks noChangeAspect="1" noChangeArrowheads="1"/>
          </p:cNvPicPr>
          <p:nvPr/>
        </p:nvPicPr>
        <p:blipFill>
          <a:blip r:embed="rId3" cstate="print"/>
          <a:srcRect/>
          <a:stretch>
            <a:fillRect/>
          </a:stretch>
        </p:blipFill>
        <p:spPr bwMode="auto">
          <a:xfrm>
            <a:off x="4953000" y="3810000"/>
            <a:ext cx="2339141" cy="2819400"/>
          </a:xfrm>
          <a:prstGeom prst="rect">
            <a:avLst/>
          </a:prstGeom>
          <a:noFill/>
        </p:spPr>
      </p:pic>
      <p:cxnSp>
        <p:nvCxnSpPr>
          <p:cNvPr id="12" name="Straight Arrow Connector 11"/>
          <p:cNvCxnSpPr/>
          <p:nvPr/>
        </p:nvCxnSpPr>
        <p:spPr>
          <a:xfrm flipV="1">
            <a:off x="3352800" y="4114800"/>
            <a:ext cx="2743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p:nvPr/>
        </p:nvPicPr>
        <p:blipFill>
          <a:blip r:embed="rId2" cstate="print"/>
          <a:srcRect l="11343" t="7037" r="10995" b="5556"/>
          <a:stretch>
            <a:fillRect/>
          </a:stretch>
        </p:blipFill>
        <p:spPr bwMode="auto">
          <a:xfrm>
            <a:off x="-103832" y="139889"/>
            <a:ext cx="9351665" cy="6578221"/>
          </a:xfrm>
          <a:prstGeom prst="rect">
            <a:avLst/>
          </a:prstGeom>
          <a:noFill/>
          <a:ln w="9525">
            <a:noFill/>
            <a:miter lim="800000"/>
            <a:headEnd/>
            <a:tailEnd/>
          </a:ln>
        </p:spPr>
      </p:pic>
      <p:sp>
        <p:nvSpPr>
          <p:cNvPr id="5" name="Rectangle 4"/>
          <p:cNvSpPr/>
          <p:nvPr/>
        </p:nvSpPr>
        <p:spPr>
          <a:xfrm>
            <a:off x="6248400" y="914400"/>
            <a:ext cx="2300630" cy="923330"/>
          </a:xfrm>
          <a:prstGeom prst="rect">
            <a:avLst/>
          </a:prstGeom>
          <a:solidFill>
            <a:srgbClr val="FF4EC0"/>
          </a:solid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 199</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quarter" idx="1"/>
          </p:nvPr>
        </p:nvSpPr>
        <p:spPr>
          <a:xfrm>
            <a:off x="533400" y="1600200"/>
            <a:ext cx="3886200" cy="4724400"/>
          </a:xfrm>
        </p:spPr>
        <p:style>
          <a:lnRef idx="1">
            <a:schemeClr val="accent1"/>
          </a:lnRef>
          <a:fillRef idx="2">
            <a:schemeClr val="accent1"/>
          </a:fillRef>
          <a:effectRef idx="1">
            <a:schemeClr val="accent1"/>
          </a:effectRef>
          <a:fontRef idx="minor">
            <a:schemeClr val="dk1"/>
          </a:fontRef>
        </p:style>
        <p:txBody>
          <a:bodyPr>
            <a:normAutofit/>
          </a:bodyPr>
          <a:lstStyle/>
          <a:p>
            <a:r>
              <a:rPr lang="en-US" altLang="en-US" sz="2800" dirty="0" smtClean="0">
                <a:solidFill>
                  <a:schemeClr val="bg1"/>
                </a:solidFill>
                <a:effectLst>
                  <a:glow rad="139700">
                    <a:schemeClr val="accent4">
                      <a:alpha val="75000"/>
                    </a:schemeClr>
                  </a:glow>
                </a:effectLst>
                <a:latin typeface="Calibri" pitchFamily="34" charset="0"/>
              </a:rPr>
              <a:t>Grew up in India</a:t>
            </a:r>
          </a:p>
          <a:p>
            <a:r>
              <a:rPr lang="en-US" altLang="en-US" sz="2800" dirty="0" smtClean="0">
                <a:solidFill>
                  <a:schemeClr val="bg1"/>
                </a:solidFill>
                <a:effectLst>
                  <a:glow rad="139700">
                    <a:schemeClr val="accent4">
                      <a:alpha val="75000"/>
                    </a:schemeClr>
                  </a:glow>
                </a:effectLst>
                <a:latin typeface="Calibri" pitchFamily="34" charset="0"/>
              </a:rPr>
              <a:t>Inspired by the people, animals, landscapes</a:t>
            </a:r>
          </a:p>
          <a:p>
            <a:r>
              <a:rPr lang="en-US" altLang="en-US" sz="2800" dirty="0" smtClean="0">
                <a:solidFill>
                  <a:schemeClr val="bg1"/>
                </a:solidFill>
                <a:effectLst>
                  <a:glow rad="139700">
                    <a:schemeClr val="accent4">
                      <a:alpha val="75000"/>
                    </a:schemeClr>
                  </a:glow>
                </a:effectLst>
                <a:latin typeface="Calibri" pitchFamily="34" charset="0"/>
              </a:rPr>
              <a:t>His other works include</a:t>
            </a:r>
          </a:p>
          <a:p>
            <a:pPr lvl="1"/>
            <a:r>
              <a:rPr lang="en-US" altLang="en-US" sz="2800" i="1" dirty="0" smtClean="0">
                <a:solidFill>
                  <a:schemeClr val="bg1"/>
                </a:solidFill>
                <a:effectLst>
                  <a:glow rad="139700">
                    <a:schemeClr val="accent4">
                      <a:alpha val="75000"/>
                    </a:schemeClr>
                  </a:glow>
                </a:effectLst>
                <a:latin typeface="Calibri" pitchFamily="34" charset="0"/>
              </a:rPr>
              <a:t>The Jungle Book  </a:t>
            </a:r>
            <a:r>
              <a:rPr lang="en-US" altLang="en-US" sz="2800" dirty="0" smtClean="0">
                <a:solidFill>
                  <a:schemeClr val="bg1"/>
                </a:solidFill>
                <a:effectLst>
                  <a:glow rad="139700">
                    <a:schemeClr val="accent4">
                      <a:alpha val="75000"/>
                    </a:schemeClr>
                  </a:glow>
                </a:effectLst>
                <a:latin typeface="Calibri" pitchFamily="34" charset="0"/>
              </a:rPr>
              <a:t>(1894)</a:t>
            </a:r>
            <a:endParaRPr lang="en-US" altLang="en-US" sz="2800" i="1" dirty="0" smtClean="0">
              <a:solidFill>
                <a:schemeClr val="bg1"/>
              </a:solidFill>
              <a:effectLst>
                <a:glow rad="139700">
                  <a:schemeClr val="accent4">
                    <a:alpha val="75000"/>
                  </a:schemeClr>
                </a:glow>
              </a:effectLst>
              <a:latin typeface="Calibri" pitchFamily="34" charset="0"/>
            </a:endParaRPr>
          </a:p>
          <a:p>
            <a:pPr lvl="1"/>
            <a:r>
              <a:rPr lang="en-US" altLang="en-US" sz="2800" i="1" dirty="0" smtClean="0">
                <a:solidFill>
                  <a:schemeClr val="bg1"/>
                </a:solidFill>
                <a:effectLst>
                  <a:glow rad="139700">
                    <a:schemeClr val="accent4">
                      <a:alpha val="75000"/>
                    </a:schemeClr>
                  </a:glow>
                </a:effectLst>
                <a:latin typeface="Calibri" pitchFamily="34" charset="0"/>
              </a:rPr>
              <a:t>The Second Jungle Book</a:t>
            </a:r>
            <a:r>
              <a:rPr lang="en-US" altLang="en-US" sz="2800" dirty="0" smtClean="0">
                <a:solidFill>
                  <a:schemeClr val="bg1"/>
                </a:solidFill>
                <a:effectLst>
                  <a:glow rad="139700">
                    <a:schemeClr val="accent4">
                      <a:alpha val="75000"/>
                    </a:schemeClr>
                  </a:glow>
                </a:effectLst>
                <a:latin typeface="Calibri" pitchFamily="34" charset="0"/>
              </a:rPr>
              <a:t>  (1895)</a:t>
            </a:r>
            <a:endParaRPr lang="en-US" altLang="en-US" sz="2800" i="1" dirty="0" smtClean="0">
              <a:solidFill>
                <a:schemeClr val="bg1"/>
              </a:solidFill>
              <a:effectLst>
                <a:glow rad="139700">
                  <a:schemeClr val="accent4">
                    <a:alpha val="75000"/>
                  </a:schemeClr>
                </a:glow>
              </a:effectLst>
              <a:latin typeface="Calibri" pitchFamily="34" charset="0"/>
            </a:endParaRPr>
          </a:p>
          <a:p>
            <a:pPr lvl="1"/>
            <a:r>
              <a:rPr lang="en-US" altLang="en-US" sz="2800" i="1" dirty="0" smtClean="0">
                <a:solidFill>
                  <a:schemeClr val="bg1"/>
                </a:solidFill>
                <a:effectLst>
                  <a:glow rad="139700">
                    <a:schemeClr val="accent4">
                      <a:alpha val="75000"/>
                    </a:schemeClr>
                  </a:glow>
                </a:effectLst>
                <a:latin typeface="Calibri" pitchFamily="34" charset="0"/>
              </a:rPr>
              <a:t>Kim </a:t>
            </a:r>
            <a:r>
              <a:rPr lang="en-US" altLang="en-US" sz="2800" dirty="0" smtClean="0">
                <a:solidFill>
                  <a:schemeClr val="bg1"/>
                </a:solidFill>
                <a:effectLst>
                  <a:glow rad="139700">
                    <a:schemeClr val="accent4">
                      <a:alpha val="75000"/>
                    </a:schemeClr>
                  </a:glow>
                </a:effectLst>
                <a:latin typeface="Calibri" pitchFamily="34" charset="0"/>
              </a:rPr>
              <a:t>(1901)</a:t>
            </a:r>
            <a:endParaRPr lang="en-US" altLang="en-US" sz="2800" i="1" dirty="0" smtClean="0">
              <a:solidFill>
                <a:schemeClr val="bg1"/>
              </a:solidFill>
              <a:effectLst>
                <a:glow rad="139700">
                  <a:schemeClr val="accent4">
                    <a:alpha val="75000"/>
                  </a:schemeClr>
                </a:glow>
              </a:effectLst>
              <a:latin typeface="Calibri" pitchFamily="34" charset="0"/>
            </a:endParaRPr>
          </a:p>
          <a:p>
            <a:pPr lvl="1"/>
            <a:r>
              <a:rPr lang="en-US" altLang="en-US" sz="2800" i="1" dirty="0" smtClean="0">
                <a:solidFill>
                  <a:schemeClr val="bg1"/>
                </a:solidFill>
                <a:effectLst>
                  <a:glow rad="139700">
                    <a:schemeClr val="accent4">
                      <a:alpha val="75000"/>
                    </a:schemeClr>
                  </a:glow>
                </a:effectLst>
                <a:latin typeface="Calibri" pitchFamily="34" charset="0"/>
              </a:rPr>
              <a:t>Just So Stories </a:t>
            </a:r>
            <a:r>
              <a:rPr lang="en-US" altLang="en-US" sz="2800" dirty="0" smtClean="0">
                <a:solidFill>
                  <a:schemeClr val="bg1"/>
                </a:solidFill>
                <a:effectLst>
                  <a:glow rad="139700">
                    <a:schemeClr val="accent4">
                      <a:alpha val="75000"/>
                    </a:schemeClr>
                  </a:glow>
                </a:effectLst>
                <a:latin typeface="Calibri" pitchFamily="34" charset="0"/>
              </a:rPr>
              <a:t>(1902)</a:t>
            </a:r>
          </a:p>
        </p:txBody>
      </p:sp>
      <p:pic>
        <p:nvPicPr>
          <p:cNvPr id="7172" name="Picture 4" descr="Jungle Book-iPad.jpg"/>
          <p:cNvPicPr>
            <a:picLocks noChangeAspect="1" noChangeArrowheads="1"/>
          </p:cNvPicPr>
          <p:nvPr/>
        </p:nvPicPr>
        <p:blipFill>
          <a:blip r:embed="rId2" cstate="print"/>
          <a:srcRect/>
          <a:stretch>
            <a:fillRect/>
          </a:stretch>
        </p:blipFill>
        <p:spPr bwMode="auto">
          <a:xfrm>
            <a:off x="4953000" y="1752600"/>
            <a:ext cx="3505200" cy="4673600"/>
          </a:xfrm>
          <a:prstGeom prst="rect">
            <a:avLst/>
          </a:prstGeom>
          <a:noFill/>
        </p:spPr>
      </p:pic>
      <p:sp>
        <p:nvSpPr>
          <p:cNvPr id="9" name="Title 8"/>
          <p:cNvSpPr>
            <a:spLocks noGrp="1"/>
          </p:cNvSpPr>
          <p:nvPr>
            <p:ph type="title"/>
          </p:nvPr>
        </p:nvSpPr>
        <p:spPr>
          <a:xfrm>
            <a:off x="838200" y="914400"/>
            <a:ext cx="7620000" cy="1020762"/>
          </a:xfrm>
        </p:spPr>
        <p:txBody>
          <a:bodyPr>
            <a:noAutofit/>
          </a:bodyPr>
          <a:lstStyle/>
          <a:p>
            <a:r>
              <a:rPr lang="en-US"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Author: Rudyard Kipling</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upload.wikimedia.org/wikipedia/en/4/40/Kiplingsindia.jpg"/>
          <p:cNvPicPr>
            <a:picLocks noChangeAspect="1" noChangeArrowheads="1"/>
          </p:cNvPicPr>
          <p:nvPr/>
        </p:nvPicPr>
        <p:blipFill>
          <a:blip r:embed="rId2" cstate="print"/>
          <a:srcRect/>
          <a:stretch>
            <a:fillRect/>
          </a:stretch>
        </p:blipFill>
        <p:spPr bwMode="auto">
          <a:xfrm>
            <a:off x="0" y="1066800"/>
            <a:ext cx="6636640" cy="5486400"/>
          </a:xfrm>
          <a:prstGeom prst="rect">
            <a:avLst/>
          </a:prstGeom>
          <a:noFill/>
        </p:spPr>
      </p:pic>
      <p:sp>
        <p:nvSpPr>
          <p:cNvPr id="2" name="Title 1"/>
          <p:cNvSpPr>
            <a:spLocks noGrp="1"/>
          </p:cNvSpPr>
          <p:nvPr>
            <p:ph type="title"/>
          </p:nvPr>
        </p:nvSpPr>
        <p:spPr>
          <a:xfrm>
            <a:off x="6629400" y="1066800"/>
            <a:ext cx="2590800" cy="5181600"/>
          </a:xfrm>
        </p:spPr>
        <p:txBody>
          <a:bodyPr>
            <a:normAutofit fontScale="90000"/>
          </a:bodyPr>
          <a:lstStyle/>
          <a:p>
            <a:r>
              <a:rPr lang="en-US" dirty="0" smtClean="0">
                <a:solidFill>
                  <a:schemeClr val="tx1"/>
                </a:solidFill>
              </a:rPr>
              <a:t/>
            </a:r>
            <a:br>
              <a:rPr lang="en-US" dirty="0" smtClean="0">
                <a:solidFill>
                  <a:schemeClr val="tx1"/>
                </a:solidFill>
              </a:rPr>
            </a:br>
            <a:r>
              <a:rPr lang="en-US" sz="2700" b="1" dirty="0" smtClean="0">
                <a:solidFill>
                  <a:schemeClr val="tx1"/>
                </a:solidFill>
              </a:rPr>
              <a:t>“Mother of Cities to me,</a:t>
            </a:r>
            <a:br>
              <a:rPr lang="en-US" sz="2700" b="1" dirty="0" smtClean="0">
                <a:solidFill>
                  <a:schemeClr val="tx1"/>
                </a:solidFill>
              </a:rPr>
            </a:br>
            <a:r>
              <a:rPr lang="en-US" sz="2700" b="1" dirty="0" smtClean="0">
                <a:solidFill>
                  <a:schemeClr val="tx1"/>
                </a:solidFill>
              </a:rPr>
              <a:t>For I was born in her gate,</a:t>
            </a:r>
            <a:br>
              <a:rPr lang="en-US" sz="2700" b="1" dirty="0" smtClean="0">
                <a:solidFill>
                  <a:schemeClr val="tx1"/>
                </a:solidFill>
              </a:rPr>
            </a:br>
            <a:r>
              <a:rPr lang="en-US" sz="2700" b="1" dirty="0" smtClean="0">
                <a:solidFill>
                  <a:schemeClr val="tx1"/>
                </a:solidFill>
              </a:rPr>
              <a:t>Between the palms and the sea,</a:t>
            </a:r>
            <a:br>
              <a:rPr lang="en-US" sz="2700" b="1" dirty="0" smtClean="0">
                <a:solidFill>
                  <a:schemeClr val="tx1"/>
                </a:solidFill>
              </a:rPr>
            </a:br>
            <a:r>
              <a:rPr lang="en-US" sz="2700" b="1" dirty="0" smtClean="0">
                <a:solidFill>
                  <a:schemeClr val="tx1"/>
                </a:solidFill>
              </a:rPr>
              <a:t>Where the world-end steamers wait.”</a:t>
            </a:r>
            <a:br>
              <a:rPr lang="en-US" sz="2700" b="1" dirty="0" smtClean="0">
                <a:solidFill>
                  <a:schemeClr val="tx1"/>
                </a:solidFill>
              </a:rPr>
            </a:br>
            <a:r>
              <a:rPr lang="en-US" sz="2700" b="1" dirty="0" smtClean="0">
                <a:solidFill>
                  <a:schemeClr val="tx1"/>
                </a:solidFill>
              </a:rPr>
              <a:t>	-R. Kipling</a:t>
            </a:r>
            <a:endParaRPr lang="en-US" b="1" dirty="0">
              <a:solidFill>
                <a:schemeClr val="tx1"/>
              </a:solidFill>
            </a:endParaRPr>
          </a:p>
        </p:txBody>
      </p:sp>
      <p:sp>
        <p:nvSpPr>
          <p:cNvPr id="5" name="TextBox 4"/>
          <p:cNvSpPr txBox="1"/>
          <p:nvPr/>
        </p:nvSpPr>
        <p:spPr>
          <a:xfrm>
            <a:off x="3352800" y="152400"/>
            <a:ext cx="6400800" cy="707886"/>
          </a:xfrm>
          <a:prstGeom prst="rect">
            <a:avLst/>
          </a:prstGeom>
          <a:noFill/>
        </p:spPr>
        <p:txBody>
          <a:bodyPr wrap="square" rtlCol="0">
            <a:spAutoFit/>
          </a:bodyPr>
          <a:lstStyle/>
          <a:p>
            <a:r>
              <a:rPr lang="en-US" sz="4000" b="1" u="sng" dirty="0" smtClean="0">
                <a:latin typeface="Calibri" pitchFamily="34" charset="0"/>
              </a:rPr>
              <a:t>Setting: India</a:t>
            </a:r>
            <a:endParaRPr lang="en-US" sz="4000" dirty="0">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685800"/>
          </a:xfrm>
        </p:spPr>
        <p:txBody>
          <a:bodyPr>
            <a:noAutofit/>
          </a:bodyPr>
          <a:lstStyle/>
          <a:p>
            <a:r>
              <a:rPr lang="en-US" sz="4400" dirty="0" smtClean="0"/>
              <a:t>Rudyard Kipling’s “Back Yard”</a:t>
            </a:r>
            <a:endParaRPr lang="en-US" sz="4400" dirty="0"/>
          </a:p>
        </p:txBody>
      </p:sp>
      <p:sp>
        <p:nvSpPr>
          <p:cNvPr id="3" name="Content Placeholder 2"/>
          <p:cNvSpPr>
            <a:spLocks noGrp="1"/>
          </p:cNvSpPr>
          <p:nvPr>
            <p:ph sz="quarter" idx="1"/>
          </p:nvPr>
        </p:nvSpPr>
        <p:spPr/>
        <p:txBody>
          <a:bodyPr/>
          <a:lstStyle/>
          <a:p>
            <a:endParaRPr lang="en-US"/>
          </a:p>
        </p:txBody>
      </p:sp>
      <p:pic>
        <p:nvPicPr>
          <p:cNvPr id="41986" name="Picture 2" descr="http://www.imagesofasia.com/html/india/images/large/bungalow.jpg"/>
          <p:cNvPicPr>
            <a:picLocks noChangeAspect="1" noChangeArrowheads="1"/>
          </p:cNvPicPr>
          <p:nvPr/>
        </p:nvPicPr>
        <p:blipFill>
          <a:blip r:embed="rId2" cstate="print"/>
          <a:srcRect/>
          <a:stretch>
            <a:fillRect/>
          </a:stretch>
        </p:blipFill>
        <p:spPr bwMode="auto">
          <a:xfrm>
            <a:off x="0" y="914400"/>
            <a:ext cx="9982200" cy="649750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3010" name="Picture 2" descr="http://www.ananda.org/a-place-called-ananda/files/2009/04/3-21-2009-ananda-sangha-youth-campout-35-copy.jpg"/>
          <p:cNvPicPr>
            <a:picLocks noChangeAspect="1" noChangeArrowheads="1"/>
          </p:cNvPicPr>
          <p:nvPr/>
        </p:nvPicPr>
        <p:blipFill>
          <a:blip r:embed="rId2" cstate="print"/>
          <a:srcRect/>
          <a:stretch>
            <a:fillRect/>
          </a:stretch>
        </p:blipFill>
        <p:spPr bwMode="auto">
          <a:xfrm>
            <a:off x="0" y="0"/>
            <a:ext cx="5238750" cy="3495675"/>
          </a:xfrm>
          <a:prstGeom prst="rect">
            <a:avLst/>
          </a:prstGeom>
          <a:noFill/>
        </p:spPr>
      </p:pic>
      <p:pic>
        <p:nvPicPr>
          <p:cNvPr id="43012" name="Picture 4" descr="http://www.gardenvisit.com/assets/madge/india_garden_history/original/india_garden_history_original.jpg"/>
          <p:cNvPicPr>
            <a:picLocks noChangeAspect="1" noChangeArrowheads="1"/>
          </p:cNvPicPr>
          <p:nvPr/>
        </p:nvPicPr>
        <p:blipFill>
          <a:blip r:embed="rId3" cstate="print"/>
          <a:srcRect/>
          <a:stretch>
            <a:fillRect/>
          </a:stretch>
        </p:blipFill>
        <p:spPr bwMode="auto">
          <a:xfrm>
            <a:off x="3314702" y="2971800"/>
            <a:ext cx="5829298" cy="38862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was </a:t>
            </a:r>
            <a:r>
              <a:rPr lang="en-US" u="sng" dirty="0" smtClean="0"/>
              <a:t>colonized</a:t>
            </a:r>
            <a:r>
              <a:rPr lang="en-US" dirty="0" smtClean="0"/>
              <a:t> by England</a:t>
            </a:r>
            <a:endParaRPr lang="en-US" dirty="0"/>
          </a:p>
        </p:txBody>
      </p:sp>
      <p:sp>
        <p:nvSpPr>
          <p:cNvPr id="3" name="Content Placeholder 2"/>
          <p:cNvSpPr>
            <a:spLocks noGrp="1"/>
          </p:cNvSpPr>
          <p:nvPr>
            <p:ph sz="quarter" idx="1"/>
          </p:nvPr>
        </p:nvSpPr>
        <p:spPr/>
        <p:txBody>
          <a:bodyPr/>
          <a:lstStyle/>
          <a:p>
            <a:endParaRPr lang="en-US" dirty="0"/>
          </a:p>
        </p:txBody>
      </p:sp>
      <p:pic>
        <p:nvPicPr>
          <p:cNvPr id="37890" name="Picture 2" descr="http://theeyeoffaith.files.wordpress.com/2012/01/india-inspiration-16.jpg?w=470"/>
          <p:cNvPicPr>
            <a:picLocks noChangeAspect="1" noChangeArrowheads="1"/>
          </p:cNvPicPr>
          <p:nvPr/>
        </p:nvPicPr>
        <p:blipFill>
          <a:blip r:embed="rId2" cstate="print"/>
          <a:srcRect/>
          <a:stretch>
            <a:fillRect/>
          </a:stretch>
        </p:blipFill>
        <p:spPr bwMode="auto">
          <a:xfrm>
            <a:off x="533400" y="1422400"/>
            <a:ext cx="8153400" cy="54356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East India Company</a:t>
            </a:r>
            <a:endParaRPr lang="en-US" dirty="0"/>
          </a:p>
        </p:txBody>
      </p:sp>
      <p:sp>
        <p:nvSpPr>
          <p:cNvPr id="3" name="Content Placeholder 2"/>
          <p:cNvSpPr>
            <a:spLocks noGrp="1"/>
          </p:cNvSpPr>
          <p:nvPr>
            <p:ph sz="quarter" idx="1"/>
          </p:nvPr>
        </p:nvSpPr>
        <p:spPr>
          <a:xfrm>
            <a:off x="5181600" y="1447800"/>
            <a:ext cx="3505200" cy="4876800"/>
          </a:xfrm>
        </p:spPr>
        <p:txBody>
          <a:bodyPr>
            <a:normAutofit/>
          </a:bodyPr>
          <a:lstStyle/>
          <a:p>
            <a:r>
              <a:rPr lang="en-US" sz="3600" dirty="0" smtClean="0">
                <a:latin typeface="Calibri" pitchFamily="34" charset="0"/>
              </a:rPr>
              <a:t>Traded goods for England’s profits, using Indians as near-slaves to do all the dirty work</a:t>
            </a:r>
            <a:r>
              <a:rPr lang="en-US" sz="3600" dirty="0">
                <a:latin typeface="Calibri" pitchFamily="34" charset="0"/>
              </a:rPr>
              <a:t> </a:t>
            </a:r>
            <a:r>
              <a:rPr lang="en-US" sz="3600" dirty="0" smtClean="0">
                <a:latin typeface="Calibri" pitchFamily="34" charset="0"/>
              </a:rPr>
              <a:t>for them</a:t>
            </a:r>
          </a:p>
        </p:txBody>
      </p:sp>
      <p:pic>
        <p:nvPicPr>
          <p:cNvPr id="38914" name="Picture 2" descr="http://www.victorianweb.org/history/empire/india/eastindia.jpg"/>
          <p:cNvPicPr>
            <a:picLocks noChangeAspect="1" noChangeArrowheads="1"/>
          </p:cNvPicPr>
          <p:nvPr/>
        </p:nvPicPr>
        <p:blipFill>
          <a:blip r:embed="rId2" cstate="print"/>
          <a:srcRect/>
          <a:stretch>
            <a:fillRect/>
          </a:stretch>
        </p:blipFill>
        <p:spPr bwMode="auto">
          <a:xfrm>
            <a:off x="195697" y="1905000"/>
            <a:ext cx="4909703" cy="3429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6" descr="http://www.west-bengal.com/wp-content/uploads/2010/08/ATT00006.jpg"/>
          <p:cNvPicPr>
            <a:picLocks noChangeAspect="1" noChangeArrowheads="1"/>
          </p:cNvPicPr>
          <p:nvPr/>
        </p:nvPicPr>
        <p:blipFill>
          <a:blip r:embed="rId2" cstate="print"/>
          <a:srcRect/>
          <a:stretch>
            <a:fillRect/>
          </a:stretch>
        </p:blipFill>
        <p:spPr bwMode="auto">
          <a:xfrm>
            <a:off x="0" y="914400"/>
            <a:ext cx="9372600" cy="62484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Many English colonists lived in India with their families during the colonization period. </a:t>
            </a:r>
            <a:endParaRPr lang="en-US" sz="3200" dirty="0"/>
          </a:p>
        </p:txBody>
      </p:sp>
      <p:sp>
        <p:nvSpPr>
          <p:cNvPr id="3" name="Content Placeholder 2"/>
          <p:cNvSpPr>
            <a:spLocks noGrp="1"/>
          </p:cNvSpPr>
          <p:nvPr>
            <p:ph sz="quarter" idx="1"/>
          </p:nvPr>
        </p:nvSpPr>
        <p:spPr/>
        <p:txBody>
          <a:bodyPr/>
          <a:lstStyle/>
          <a:p>
            <a:endParaRPr lang="en-US"/>
          </a:p>
        </p:txBody>
      </p:sp>
      <p:pic>
        <p:nvPicPr>
          <p:cNvPr id="4" name="Picture 4" descr="http://theeyeoffaith.files.wordpress.com/2012/01/india-inspiration-17.jpg?w=470"/>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3126</TotalTime>
  <Words>366</Words>
  <Application>Microsoft Office PowerPoint</Application>
  <PresentationFormat>On-screen Show (4:3)</PresentationFormat>
  <Paragraphs>43</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Rounded MT Bold</vt:lpstr>
      <vt:lpstr>Calibri</vt:lpstr>
      <vt:lpstr>Franklin Gothic Book</vt:lpstr>
      <vt:lpstr>Perpetua</vt:lpstr>
      <vt:lpstr>Times</vt:lpstr>
      <vt:lpstr>Wingdings</vt:lpstr>
      <vt:lpstr>Wingdings 2</vt:lpstr>
      <vt:lpstr>Equity</vt:lpstr>
      <vt:lpstr>“Rikki-tikki-tavi” By: Rudyard Kipling</vt:lpstr>
      <vt:lpstr>Author: Rudyard Kipling </vt:lpstr>
      <vt:lpstr> “Mother of Cities to me, For I was born in her gate, Between the palms and the sea, Where the world-end steamers wait.”  -R. Kipling</vt:lpstr>
      <vt:lpstr>Rudyard Kipling’s “Back Yard”</vt:lpstr>
      <vt:lpstr>PowerPoint Presentation</vt:lpstr>
      <vt:lpstr>India was colonized by England</vt:lpstr>
      <vt:lpstr>British East India Company</vt:lpstr>
      <vt:lpstr>PowerPoint Presentation</vt:lpstr>
      <vt:lpstr>Many English colonists lived in India with their families during the colonization period. </vt:lpstr>
      <vt:lpstr>The MONGOOSE</vt:lpstr>
      <vt:lpstr>Mongoose Habits</vt:lpstr>
      <vt:lpstr>The Cobra</vt:lpstr>
      <vt:lpstr>Vocabulary</vt:lpstr>
      <vt:lpstr>Vocabulary </vt:lpstr>
      <vt:lpstr>PowerPoint Presentation</vt:lpstr>
    </vt:vector>
  </TitlesOfParts>
  <Company>UGA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Travels</dc:title>
  <dc:creator>Lloyd Rieber</dc:creator>
  <cp:lastModifiedBy>Alice Rehm</cp:lastModifiedBy>
  <cp:revision>219</cp:revision>
  <cp:lastPrinted>2003-05-22T12:09:54Z</cp:lastPrinted>
  <dcterms:created xsi:type="dcterms:W3CDTF">2012-04-28T19:18:39Z</dcterms:created>
  <dcterms:modified xsi:type="dcterms:W3CDTF">2017-09-18T12:27:51Z</dcterms:modified>
</cp:coreProperties>
</file>