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handoutMasterIdLst>
    <p:handoutMasterId r:id="rId12"/>
  </p:handoutMasterIdLst>
  <p:sldIdLst>
    <p:sldId id="266" r:id="rId2"/>
    <p:sldId id="315" r:id="rId3"/>
    <p:sldId id="316" r:id="rId4"/>
    <p:sldId id="317" r:id="rId5"/>
    <p:sldId id="318" r:id="rId6"/>
    <p:sldId id="299" r:id="rId7"/>
    <p:sldId id="319" r:id="rId8"/>
    <p:sldId id="320" r:id="rId9"/>
    <p:sldId id="321" r:id="rId1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572F72ED-2516-4DF9-9DB7-7387716E5CCB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C5655271-02F6-4799-9F69-8D25DFCC8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45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76CCBAD1-087F-402B-B199-1107EE871BF1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5E77B2BC-7F17-4041-A1CF-7A63CAB86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09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7AB58-5F82-4B44-B06F-BED8CC82C0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04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2E51C-DDD1-4CE6-9D77-6880E5B1BE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20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2E51C-DDD1-4CE6-9D77-6880E5B1BE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5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2E51C-DDD1-4CE6-9D77-6880E5B1BE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2058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2E51C-DDD1-4CE6-9D77-6880E5B1BE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87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2E51C-DDD1-4CE6-9D77-6880E5B1BE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98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2E51C-DDD1-4CE6-9D77-6880E5B1BE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32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88F6F-677B-410D-A557-78A2828A0B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4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CBC418-7D97-445E-B469-C5F93BB668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7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31DD5-0CEB-441F-9791-55885716CC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5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7D668-5399-4A80-96FE-623EC3E95A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0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CD1D6-5399-4A11-A1B4-86D66E3E0F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82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D1915-3949-4873-87F8-D396E4F158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2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41286E-CA80-44D9-A813-913D24DFC3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2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5E0C3-FB31-4B7A-B273-ADCD533B3F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6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A2321-9AC8-435F-8452-30A229CBF5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53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A6B52-AD09-4BAE-A4CE-90F56D35E4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5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E2E51C-DDD1-4CE6-9D77-6880E5B1BE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577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9NZz-EeveJ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066800" y="2590800"/>
            <a:ext cx="6620968" cy="3329581"/>
          </a:xfrm>
        </p:spPr>
        <p:txBody>
          <a:bodyPr/>
          <a:lstStyle/>
          <a:p>
            <a:pPr eaLnBrk="1" hangingPunct="1"/>
            <a:r>
              <a:rPr lang="en-US" sz="7200" dirty="0" smtClean="0"/>
              <a:t>Reading Weather Maps and Forecasting Weather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8796"/>
            <a:ext cx="7055380" cy="1400530"/>
          </a:xfrm>
        </p:spPr>
        <p:txBody>
          <a:bodyPr/>
          <a:lstStyle/>
          <a:p>
            <a:r>
              <a:rPr lang="en-US" dirty="0" smtClean="0"/>
              <a:t>Weather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726" y="1219200"/>
            <a:ext cx="6711654" cy="4195481"/>
          </a:xfrm>
        </p:spPr>
        <p:txBody>
          <a:bodyPr/>
          <a:lstStyle/>
          <a:p>
            <a:r>
              <a:rPr lang="en-US" dirty="0" smtClean="0"/>
              <a:t>Are used to show a variety of weather conditions in a particular area.</a:t>
            </a:r>
          </a:p>
          <a:p>
            <a:r>
              <a:rPr lang="en-US" dirty="0" smtClean="0"/>
              <a:t>They show current weather conditions.</a:t>
            </a:r>
          </a:p>
          <a:p>
            <a:r>
              <a:rPr lang="en-US" dirty="0" smtClean="0"/>
              <a:t>They are also used to predict future weather conditions.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657600"/>
            <a:ext cx="3833813" cy="298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5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is….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36" y="1524000"/>
            <a:ext cx="6711654" cy="4195481"/>
          </a:xfrm>
        </p:spPr>
        <p:txBody>
          <a:bodyPr/>
          <a:lstStyle/>
          <a:p>
            <a:r>
              <a:rPr lang="en-US" dirty="0" smtClean="0"/>
              <a:t>The condition of the atmosphere outside at any given time.  </a:t>
            </a:r>
          </a:p>
          <a:p>
            <a:r>
              <a:rPr lang="en-US" dirty="0" smtClean="0"/>
              <a:t>We need to understand weather because it impacts our daily activities, agriculture, transportation and commerce.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352583"/>
            <a:ext cx="3143250" cy="209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700" y="4031590"/>
            <a:ext cx="4113941" cy="273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9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055380" cy="1400530"/>
          </a:xfrm>
        </p:spPr>
        <p:txBody>
          <a:bodyPr/>
          <a:lstStyle/>
          <a:p>
            <a:r>
              <a:rPr lang="en-US" smtClean="0">
                <a:hlinkClick r:id="rId2"/>
              </a:rPr>
              <a:t>Meteorologists…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447801"/>
            <a:ext cx="7325700" cy="480060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Scientists who study and predict the weather.</a:t>
            </a:r>
          </a:p>
          <a:p>
            <a:r>
              <a:rPr lang="en-US" sz="2400" dirty="0" smtClean="0"/>
              <a:t>Their predictions are called forecasts.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667000"/>
            <a:ext cx="4596664" cy="344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8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causes weather?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36" y="1371600"/>
            <a:ext cx="6711654" cy="4195481"/>
          </a:xfrm>
        </p:spPr>
        <p:txBody>
          <a:bodyPr/>
          <a:lstStyle/>
          <a:p>
            <a:r>
              <a:rPr lang="en-US" dirty="0" smtClean="0"/>
              <a:t>Weather happens because the sun warms the Earth more near the equator than it does at the poles.  </a:t>
            </a:r>
          </a:p>
          <a:p>
            <a:r>
              <a:rPr lang="en-US" dirty="0" smtClean="0"/>
              <a:t>This uneven heating causes large masses of air with different temperatures to form.</a:t>
            </a:r>
          </a:p>
          <a:p>
            <a:r>
              <a:rPr lang="en-US" dirty="0" smtClean="0"/>
              <a:t>As these air masses move, they cause changes in the weather.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029733"/>
            <a:ext cx="3424554" cy="257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0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Weather Forecasting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84710" y="1524000"/>
            <a:ext cx="8458200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Forecasting the weather include six main elements:</a:t>
            </a:r>
            <a:endParaRPr lang="en-US" sz="2400" dirty="0"/>
          </a:p>
          <a:p>
            <a:pPr lvl="1"/>
            <a:r>
              <a:rPr lang="en-US" sz="2400" dirty="0" smtClean="0"/>
              <a:t>Temperature</a:t>
            </a:r>
          </a:p>
          <a:p>
            <a:pPr lvl="1"/>
            <a:r>
              <a:rPr lang="en-US" sz="2400" dirty="0" smtClean="0"/>
              <a:t>Air Pressure</a:t>
            </a:r>
          </a:p>
          <a:p>
            <a:pPr lvl="1"/>
            <a:r>
              <a:rPr lang="en-US" sz="2400" dirty="0" smtClean="0"/>
              <a:t>Wind Speed and Direction</a:t>
            </a:r>
          </a:p>
          <a:p>
            <a:pPr lvl="1"/>
            <a:r>
              <a:rPr lang="en-US" sz="2400" dirty="0" smtClean="0"/>
              <a:t>Humidity</a:t>
            </a:r>
          </a:p>
          <a:p>
            <a:pPr lvl="1"/>
            <a:r>
              <a:rPr lang="en-US" sz="2400" dirty="0" smtClean="0"/>
              <a:t>Precipitation</a:t>
            </a:r>
          </a:p>
          <a:p>
            <a:pPr lvl="1"/>
            <a:r>
              <a:rPr lang="en-US" sz="2400" dirty="0" smtClean="0"/>
              <a:t>Cloud Coverage</a:t>
            </a:r>
          </a:p>
          <a:p>
            <a:pPr lvl="1"/>
            <a:endParaRPr lang="en-US" sz="2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276600"/>
            <a:ext cx="2952750" cy="295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533400" y="3048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sz="4200" dirty="0" smtClean="0"/>
              <a:t>Weather Forecasting</a:t>
            </a:r>
            <a:endParaRPr lang="en-US" sz="42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10669" y="1467415"/>
            <a:ext cx="4495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ClrTx/>
              <a:buSzTx/>
            </a:pPr>
            <a:r>
              <a:rPr lang="en-US" altLang="en-US" sz="2800" dirty="0">
                <a:solidFill>
                  <a:schemeClr val="tx2"/>
                </a:solidFill>
                <a:latin typeface="+mn-lt"/>
              </a:rPr>
              <a:t>The more data meteorologists can gather, the better they can forecast the weather.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19600" y="4495800"/>
            <a:ext cx="4495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ClrTx/>
              <a:buSzTx/>
            </a:pPr>
            <a:r>
              <a:rPr lang="en-US" altLang="en-US" sz="2800" dirty="0">
                <a:solidFill>
                  <a:schemeClr val="tx2"/>
                </a:solidFill>
                <a:latin typeface="+mn-lt"/>
              </a:rPr>
              <a:t>Meteorologists use a variety of tools to collect </a:t>
            </a:r>
            <a:r>
              <a:rPr lang="en-US" altLang="en-US" sz="2800" dirty="0" smtClean="0">
                <a:solidFill>
                  <a:schemeClr val="tx2"/>
                </a:solidFill>
                <a:latin typeface="+mn-lt"/>
              </a:rPr>
              <a:t>data in forecasting the weather.</a:t>
            </a:r>
            <a:endParaRPr lang="en-US" altLang="en-US" sz="28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305049"/>
            <a:ext cx="32004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7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200" dirty="0" smtClean="0"/>
              <a:t>Weather Forecasting</a:t>
            </a:r>
            <a:endParaRPr lang="en-US" sz="4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27700" y="1371601"/>
            <a:ext cx="6711654" cy="1587500"/>
          </a:xfrm>
        </p:spPr>
        <p:txBody>
          <a:bodyPr/>
          <a:lstStyle/>
          <a:p>
            <a:r>
              <a:rPr lang="en-US" dirty="0" smtClean="0"/>
              <a:t>The most common weather instruments are:</a:t>
            </a:r>
            <a:endParaRPr lang="en-US" dirty="0"/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 bwMode="auto">
          <a:xfrm>
            <a:off x="109538" y="2959100"/>
            <a:ext cx="2779712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000" kern="0" dirty="0">
                <a:solidFill>
                  <a:schemeClr val="tx2"/>
                </a:solidFill>
                <a:latin typeface="+mn-lt"/>
                <a:cs typeface="+mn-cs"/>
              </a:rPr>
              <a:t>A </a:t>
            </a:r>
            <a:r>
              <a:rPr lang="en-US" sz="2000" i="1" u="sng" kern="0" dirty="0">
                <a:solidFill>
                  <a:schemeClr val="tx2"/>
                </a:solidFill>
                <a:latin typeface="+mn-lt"/>
                <a:cs typeface="+mn-cs"/>
              </a:rPr>
              <a:t>thermometer</a:t>
            </a:r>
            <a:r>
              <a:rPr lang="en-US" sz="2000" kern="0" dirty="0">
                <a:solidFill>
                  <a:schemeClr val="tx2"/>
                </a:solidFill>
                <a:latin typeface="+mn-lt"/>
                <a:cs typeface="+mn-cs"/>
              </a:rPr>
              <a:t> is a weather tool used to measure the </a:t>
            </a:r>
            <a:r>
              <a:rPr lang="en-US" sz="2000" u="sng" kern="0" dirty="0">
                <a:solidFill>
                  <a:schemeClr val="tx2"/>
                </a:solidFill>
                <a:latin typeface="+mn-lt"/>
                <a:cs typeface="+mn-cs"/>
              </a:rPr>
              <a:t>temperature.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000" kern="0" dirty="0">
              <a:solidFill>
                <a:srgbClr val="0041C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" name="Picture 1035" descr="F:\Manning_Becky\images_sounds\black and white thermomet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4425950"/>
            <a:ext cx="933450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24917" y="2959100"/>
            <a:ext cx="3243263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000" kern="0" dirty="0">
                <a:solidFill>
                  <a:schemeClr val="tx2"/>
                </a:solidFill>
                <a:latin typeface="+mn-lt"/>
              </a:rPr>
              <a:t>By observing </a:t>
            </a:r>
            <a:r>
              <a:rPr lang="en-US" sz="2000" i="1" u="sng" kern="0" dirty="0">
                <a:solidFill>
                  <a:schemeClr val="tx2"/>
                </a:solidFill>
                <a:latin typeface="+mn-lt"/>
              </a:rPr>
              <a:t>wind vanes</a:t>
            </a:r>
            <a:r>
              <a:rPr lang="en-US" sz="2000" kern="0" dirty="0">
                <a:solidFill>
                  <a:schemeClr val="tx2"/>
                </a:solidFill>
                <a:latin typeface="+mn-lt"/>
              </a:rPr>
              <a:t>, we can know the</a:t>
            </a:r>
            <a:r>
              <a:rPr lang="en-US" sz="2000" u="sng" kern="0" dirty="0">
                <a:solidFill>
                  <a:schemeClr val="tx2"/>
                </a:solidFill>
                <a:latin typeface="+mn-lt"/>
              </a:rPr>
              <a:t> direction </a:t>
            </a:r>
            <a:r>
              <a:rPr lang="en-US" sz="2000" kern="0" dirty="0">
                <a:solidFill>
                  <a:schemeClr val="tx2"/>
                </a:solidFill>
                <a:latin typeface="+mn-lt"/>
              </a:rPr>
              <a:t>of the </a:t>
            </a:r>
            <a:r>
              <a:rPr lang="en-US" sz="2000" u="sng" kern="0" dirty="0">
                <a:solidFill>
                  <a:schemeClr val="tx2"/>
                </a:solidFill>
                <a:latin typeface="+mn-lt"/>
              </a:rPr>
              <a:t>wind. 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000" kern="0" dirty="0">
              <a:solidFill>
                <a:srgbClr val="0041C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111677" y="3000138"/>
            <a:ext cx="2690813" cy="1306512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sz="2000" kern="0" dirty="0">
                <a:solidFill>
                  <a:schemeClr val="tx2"/>
                </a:solidFill>
                <a:latin typeface="+mn-lt"/>
              </a:rPr>
              <a:t>An </a:t>
            </a:r>
            <a:r>
              <a:rPr lang="en-US" sz="2000" i="1" u="sng" kern="0" dirty="0">
                <a:solidFill>
                  <a:schemeClr val="tx2"/>
                </a:solidFill>
                <a:latin typeface="+mn-lt"/>
              </a:rPr>
              <a:t>anemometer </a:t>
            </a:r>
            <a:r>
              <a:rPr lang="en-US" sz="2000" kern="0" dirty="0">
                <a:solidFill>
                  <a:schemeClr val="tx2"/>
                </a:solidFill>
                <a:latin typeface="+mn-lt"/>
              </a:rPr>
              <a:t>is a weather tool that measures </a:t>
            </a:r>
            <a:r>
              <a:rPr lang="en-US" sz="2000" u="sng" kern="0" dirty="0">
                <a:solidFill>
                  <a:schemeClr val="tx2"/>
                </a:solidFill>
                <a:latin typeface="+mn-lt"/>
              </a:rPr>
              <a:t>wind speed.</a:t>
            </a:r>
          </a:p>
        </p:txBody>
      </p:sp>
      <p:pic>
        <p:nvPicPr>
          <p:cNvPr id="43012" name="Picture 4" descr="http://t3.gstatic.com/images?q=tbn:ANd9GcRm9T8cOuQk5Klc24zYXR4KRTll1PX-nZcf8YonOZGYrMjEbUnsh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540" y="4603750"/>
            <a:ext cx="1322387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2957" y="4706123"/>
            <a:ext cx="1532794" cy="170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7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utoUpdateAnimBg="0"/>
      <p:bldP spid="6" grpId="0" build="p" autoUpdateAnimBg="0"/>
      <p:bldP spid="8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 txBox="1">
            <a:spLocks noChangeArrowheads="1"/>
          </p:cNvSpPr>
          <p:nvPr/>
        </p:nvSpPr>
        <p:spPr bwMode="auto">
          <a:xfrm>
            <a:off x="116682" y="609600"/>
            <a:ext cx="2906712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000" i="1" u="sng" kern="0" dirty="0">
                <a:solidFill>
                  <a:schemeClr val="tx2"/>
                </a:solidFill>
                <a:latin typeface="+mn-lt"/>
                <a:cs typeface="+mn-cs"/>
              </a:rPr>
              <a:t>Barometers</a:t>
            </a:r>
            <a:r>
              <a:rPr lang="en-US" sz="2000" kern="0" dirty="0">
                <a:solidFill>
                  <a:schemeClr val="tx2"/>
                </a:solidFill>
                <a:latin typeface="+mn-lt"/>
                <a:cs typeface="+mn-cs"/>
              </a:rPr>
              <a:t> measure </a:t>
            </a:r>
            <a:r>
              <a:rPr lang="en-US" sz="2000" u="sng" kern="0" dirty="0">
                <a:solidFill>
                  <a:schemeClr val="tx2"/>
                </a:solidFill>
                <a:latin typeface="+mn-lt"/>
                <a:cs typeface="+mn-cs"/>
              </a:rPr>
              <a:t>air pressure</a:t>
            </a:r>
            <a:r>
              <a:rPr lang="en-US" sz="2000" kern="0" dirty="0">
                <a:solidFill>
                  <a:schemeClr val="tx2"/>
                </a:solidFill>
                <a:latin typeface="+mn-lt"/>
                <a:cs typeface="+mn-cs"/>
              </a:rPr>
              <a:t>.  Knowing the air pressure can help predict fair or rainy weather.</a:t>
            </a:r>
            <a:endParaRPr lang="en-US" sz="2000" i="1" u="sng" kern="0" dirty="0">
              <a:solidFill>
                <a:schemeClr val="tx2"/>
              </a:solidFill>
              <a:latin typeface="+mn-lt"/>
              <a:cs typeface="+mn-cs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000" kern="0" dirty="0">
              <a:solidFill>
                <a:srgbClr val="0041C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25465" y="5213350"/>
            <a:ext cx="324167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000" kern="0" dirty="0">
                <a:solidFill>
                  <a:schemeClr val="tx2"/>
                </a:solidFill>
                <a:latin typeface="+mn-lt"/>
              </a:rPr>
              <a:t>A </a:t>
            </a:r>
            <a:r>
              <a:rPr lang="en-US" sz="2000" i="1" u="sng" kern="0" dirty="0">
                <a:solidFill>
                  <a:schemeClr val="tx2"/>
                </a:solidFill>
                <a:latin typeface="+mn-lt"/>
              </a:rPr>
              <a:t>rain gauge </a:t>
            </a:r>
            <a:r>
              <a:rPr lang="en-US" sz="2000" kern="0" dirty="0">
                <a:solidFill>
                  <a:schemeClr val="tx2"/>
                </a:solidFill>
                <a:latin typeface="+mn-lt"/>
              </a:rPr>
              <a:t>is used to collect </a:t>
            </a:r>
            <a:r>
              <a:rPr lang="en-US" sz="2000" u="sng" kern="0" dirty="0">
                <a:solidFill>
                  <a:schemeClr val="tx2"/>
                </a:solidFill>
                <a:latin typeface="+mn-lt"/>
              </a:rPr>
              <a:t>precipitation</a:t>
            </a:r>
            <a:r>
              <a:rPr lang="en-US" sz="2000" kern="0" dirty="0">
                <a:solidFill>
                  <a:schemeClr val="tx2"/>
                </a:solidFill>
                <a:latin typeface="+mn-lt"/>
              </a:rPr>
              <a:t>.  </a:t>
            </a:r>
            <a:endParaRPr lang="en-US" sz="2000" kern="0" dirty="0">
              <a:solidFill>
                <a:srgbClr val="0041C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3" name="Picture 12" descr="barometer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2494839"/>
            <a:ext cx="171450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684" y="4724400"/>
            <a:ext cx="2019419" cy="20194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19500" y="609600"/>
            <a:ext cx="3314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+mn-lt"/>
              </a:rPr>
              <a:t>Psychrometers</a:t>
            </a:r>
            <a:r>
              <a:rPr lang="en-US" sz="2000" dirty="0" smtClean="0">
                <a:latin typeface="+mn-lt"/>
              </a:rPr>
              <a:t> measure the wet bulb and dry bulb temperatures.  The difference is used to determine humidity in the atmosphere. </a:t>
            </a:r>
            <a:endParaRPr lang="en-US" sz="2000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9684" y="2614130"/>
            <a:ext cx="3185411" cy="157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8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6" grpId="0" build="p" autoUpdateAnimBg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1546</TotalTime>
  <Words>281</Words>
  <Application>Microsoft Office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Wingdings</vt:lpstr>
      <vt:lpstr>Wingdings 3</vt:lpstr>
      <vt:lpstr>Ion</vt:lpstr>
      <vt:lpstr>Reading Weather Maps and Forecasting Weather</vt:lpstr>
      <vt:lpstr>Weather Maps</vt:lpstr>
      <vt:lpstr>Weather is….</vt:lpstr>
      <vt:lpstr>Meteorologists…</vt:lpstr>
      <vt:lpstr>What causes weather?</vt:lpstr>
      <vt:lpstr>Weather Forecasting</vt:lpstr>
      <vt:lpstr>Weather Forecasting</vt:lpstr>
      <vt:lpstr>Weather Forecasting</vt:lpstr>
      <vt:lpstr>PowerPoint Presentation</vt:lpstr>
    </vt:vector>
  </TitlesOfParts>
  <Company>Justin-Siena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landryr</dc:creator>
  <cp:lastModifiedBy>ckanning</cp:lastModifiedBy>
  <cp:revision>72</cp:revision>
  <dcterms:created xsi:type="dcterms:W3CDTF">2004-02-05T19:00:38Z</dcterms:created>
  <dcterms:modified xsi:type="dcterms:W3CDTF">2017-10-19T19:54:20Z</dcterms:modified>
</cp:coreProperties>
</file>