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6" r:id="rId8"/>
    <p:sldId id="262"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DF66AD8-BC4A-4004-9882-414398D930CA}" type="datetimeFigureOut">
              <a:rPr lang="en-US" smtClean="0"/>
              <a:t>10/9/2017</a:t>
            </a:fld>
            <a:endParaRPr lang="en-US" dirty="0"/>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dirty="0"/>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9D2C864-9362-43C7-A136-D9C41D93A96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2DF66AD8-BC4A-4004-9882-414398D930CA}" type="datetimeFigureOut">
              <a:rPr lang="en-US" smtClean="0"/>
              <a:t>10/9/2017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DF66AD8-BC4A-4004-9882-414398D930CA}" type="datetimeFigureOut">
              <a:rPr lang="en-US" smtClean="0"/>
              <a:t>10/9/2017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t>10/9/2017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dirty="0" smtClean="0"/>
              <a:t>Drag picture to placeholder or click icon to add</a:t>
            </a:r>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dirty="0" smtClean="0"/>
              <a:t>Drag picture to placeholder or click icon to add</a:t>
            </a:r>
            <a:endParaRPr dirty="0"/>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dirty="0" smtClean="0"/>
              <a:t>Drag picture to placeholder or click icon to add</a:t>
            </a:r>
            <a:endParaRPr dirty="0"/>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dirty="0" smtClean="0"/>
              <a:t>Drag picture to placeholder or click icon to add</a:t>
            </a:r>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dirty="0" smtClean="0"/>
              <a:t>Drag picture to placeholder or click icon to add</a:t>
            </a:r>
            <a:endParaRPr dirty="0"/>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10/9/2017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10/9/2017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10/9/2017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DF66AD8-BC4A-4004-9882-414398D930CA}" type="datetimeFigureOut">
              <a:rPr lang="en-US" smtClean="0"/>
              <a:t>10/9/2017</a:t>
            </a:fld>
            <a:endParaRPr lang="en-US" dirty="0"/>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9D2C864-9362-43C7-A136-D9C41D93A96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10/9/2017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10/9/2017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DF66AD8-BC4A-4004-9882-414398D930CA}" type="datetimeFigureOut">
              <a:rPr lang="en-US" smtClean="0"/>
              <a:t>10/9/2017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9D2C864-9362-43C7-A136-D9C41D93A96D}" type="slidenum">
              <a:rPr lang="en-US" smtClean="0"/>
              <a:t>‹#›</a:t>
            </a:fld>
            <a:endParaRPr lang="en-US" dirty="0"/>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DF66AD8-BC4A-4004-9882-414398D930CA}" type="datetimeFigureOut">
              <a:rPr lang="en-US" smtClean="0"/>
              <a:t>10/9/2017</a:t>
            </a:fld>
            <a:endParaRPr lang="en-US" dirty="0"/>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dirty="0"/>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9D2C864-9362-43C7-A136-D9C41D93A96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05836" y="4325203"/>
            <a:ext cx="6477000" cy="1914144"/>
          </a:xfrm>
        </p:spPr>
        <p:txBody>
          <a:bodyPr/>
          <a:lstStyle/>
          <a:p>
            <a:r>
              <a:rPr lang="en-US" dirty="0" smtClean="0"/>
              <a:t>Shaping Poetry from </a:t>
            </a:r>
            <a:r>
              <a:rPr lang="en-US" dirty="0" smtClean="0"/>
              <a:t>Prose</a:t>
            </a:r>
            <a:br>
              <a:rPr lang="en-US" dirty="0" smtClean="0"/>
            </a:br>
            <a:r>
              <a:rPr lang="en-US" sz="3600" i="1" dirty="0"/>
              <a:t/>
            </a:r>
            <a:br>
              <a:rPr lang="en-US" sz="3600" i="1" dirty="0"/>
            </a:br>
            <a:r>
              <a:rPr lang="en-US" sz="3600" i="1" dirty="0" smtClean="0"/>
              <a:t>What makes a poem a poem?? </a:t>
            </a:r>
            <a:endParaRPr lang="en-US" sz="3600" i="1" dirty="0"/>
          </a:p>
        </p:txBody>
      </p:sp>
    </p:spTree>
    <p:extLst>
      <p:ext uri="{BB962C8B-B14F-4D97-AF65-F5344CB8AC3E}">
        <p14:creationId xmlns:p14="http://schemas.microsoft.com/office/powerpoint/2010/main" val="3869947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304272" y="219169"/>
            <a:ext cx="4295323" cy="3156563"/>
          </a:xfrm>
          <a:prstGeom prst="rect">
            <a:avLst/>
          </a:prstGeom>
        </p:spPr>
      </p:pic>
      <p:pic>
        <p:nvPicPr>
          <p:cNvPr id="10" name="Picture 9"/>
          <p:cNvPicPr>
            <a:picLocks noChangeAspect="1"/>
          </p:cNvPicPr>
          <p:nvPr/>
        </p:nvPicPr>
        <p:blipFill>
          <a:blip r:embed="rId3"/>
          <a:stretch>
            <a:fillRect/>
          </a:stretch>
        </p:blipFill>
        <p:spPr>
          <a:xfrm>
            <a:off x="4506686" y="0"/>
            <a:ext cx="4637314" cy="6858000"/>
          </a:xfrm>
          <a:prstGeom prst="rect">
            <a:avLst/>
          </a:prstGeom>
        </p:spPr>
      </p:pic>
    </p:spTree>
    <p:extLst>
      <p:ext uri="{BB962C8B-B14F-4D97-AF65-F5344CB8AC3E}">
        <p14:creationId xmlns:p14="http://schemas.microsoft.com/office/powerpoint/2010/main" val="2973112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Shaping Poetry from Prose</a:t>
            </a:r>
            <a:endParaRPr lang="en-US" dirty="0"/>
          </a:p>
        </p:txBody>
      </p:sp>
      <p:sp>
        <p:nvSpPr>
          <p:cNvPr id="3" name="Content Placeholder 2"/>
          <p:cNvSpPr>
            <a:spLocks noGrp="1"/>
          </p:cNvSpPr>
          <p:nvPr>
            <p:ph idx="1"/>
          </p:nvPr>
        </p:nvSpPr>
        <p:spPr/>
        <p:txBody>
          <a:bodyPr/>
          <a:lstStyle/>
          <a:p>
            <a:r>
              <a:rPr lang="en-US" dirty="0" smtClean="0"/>
              <a:t>Prose: the ordinary language people use in speaking or writing</a:t>
            </a:r>
          </a:p>
          <a:p>
            <a:r>
              <a:rPr lang="en-US" dirty="0" smtClean="0"/>
              <a:t>For Poem 3: Shape your own prose into Poem 3: Prose Poem by making use of </a:t>
            </a:r>
            <a:r>
              <a:rPr lang="en-US" u="sng" dirty="0" smtClean="0"/>
              <a:t>line breaks </a:t>
            </a:r>
            <a:r>
              <a:rPr lang="en-US" dirty="0" smtClean="0"/>
              <a:t>and </a:t>
            </a:r>
            <a:r>
              <a:rPr lang="en-US" u="sng" dirty="0" smtClean="0"/>
              <a:t>white space</a:t>
            </a:r>
            <a:r>
              <a:rPr lang="en-US" dirty="0" smtClean="0"/>
              <a:t>.</a:t>
            </a:r>
          </a:p>
        </p:txBody>
      </p:sp>
    </p:spTree>
    <p:extLst>
      <p:ext uri="{BB962C8B-B14F-4D97-AF65-F5344CB8AC3E}">
        <p14:creationId xmlns:p14="http://schemas.microsoft.com/office/powerpoint/2010/main" val="4098543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Prose Poems</a:t>
            </a:r>
            <a:endParaRPr lang="en-US" dirty="0"/>
          </a:p>
        </p:txBody>
      </p:sp>
      <p:sp>
        <p:nvSpPr>
          <p:cNvPr id="3" name="Content Placeholder 2"/>
          <p:cNvSpPr>
            <a:spLocks noGrp="1"/>
          </p:cNvSpPr>
          <p:nvPr>
            <p:ph idx="1"/>
          </p:nvPr>
        </p:nvSpPr>
        <p:spPr>
          <a:xfrm>
            <a:off x="286604" y="1371601"/>
            <a:ext cx="8488906" cy="5179324"/>
          </a:xfrm>
        </p:spPr>
        <p:txBody>
          <a:bodyPr>
            <a:noAutofit/>
          </a:bodyPr>
          <a:lstStyle/>
          <a:p>
            <a:pPr marL="0" indent="0">
              <a:buNone/>
            </a:pPr>
            <a:r>
              <a:rPr lang="en-US" sz="3600" dirty="0" smtClean="0"/>
              <a:t> Form </a:t>
            </a:r>
            <a:r>
              <a:rPr lang="en-US" sz="3600" dirty="0" smtClean="0"/>
              <a:t>in a Free Verse Poem</a:t>
            </a:r>
          </a:p>
          <a:p>
            <a:pPr marL="0" indent="0">
              <a:lnSpc>
                <a:spcPct val="50000"/>
              </a:lnSpc>
              <a:buNone/>
            </a:pPr>
            <a:r>
              <a:rPr lang="en-US" sz="2000" dirty="0" smtClean="0"/>
              <a:t>A line is a unit of thought or feeling.</a:t>
            </a:r>
          </a:p>
          <a:p>
            <a:pPr marL="0" indent="0">
              <a:lnSpc>
                <a:spcPct val="50000"/>
              </a:lnSpc>
              <a:buNone/>
            </a:pPr>
            <a:r>
              <a:rPr lang="en-US" sz="2000" dirty="0"/>
              <a:t>	</a:t>
            </a:r>
            <a:r>
              <a:rPr lang="en-US" sz="2000" dirty="0" smtClean="0"/>
              <a:t>It can be long. (a long or slow thought or feeling)</a:t>
            </a:r>
          </a:p>
          <a:p>
            <a:pPr marL="0" indent="0">
              <a:lnSpc>
                <a:spcPct val="50000"/>
              </a:lnSpc>
              <a:buNone/>
            </a:pPr>
            <a:r>
              <a:rPr lang="en-US" sz="2000" dirty="0"/>
              <a:t>	</a:t>
            </a:r>
            <a:r>
              <a:rPr lang="en-US" sz="2000" dirty="0" smtClean="0"/>
              <a:t>It can be short.  (a quick, choppy idea or feeling)</a:t>
            </a:r>
          </a:p>
          <a:p>
            <a:pPr marL="0" indent="0">
              <a:lnSpc>
                <a:spcPct val="50000"/>
              </a:lnSpc>
              <a:buNone/>
            </a:pPr>
            <a:r>
              <a:rPr lang="en-US" sz="2000" dirty="0"/>
              <a:t>	</a:t>
            </a:r>
            <a:r>
              <a:rPr lang="en-US" sz="2000" dirty="0" smtClean="0"/>
              <a:t>A line can be one word if you want that word to stand out.</a:t>
            </a:r>
          </a:p>
          <a:p>
            <a:pPr marL="0" indent="0">
              <a:lnSpc>
                <a:spcPct val="50000"/>
              </a:lnSpc>
              <a:buNone/>
            </a:pPr>
            <a:endParaRPr lang="en-US" sz="2000" dirty="0"/>
          </a:p>
          <a:p>
            <a:pPr marL="0" indent="0">
              <a:lnSpc>
                <a:spcPct val="50000"/>
              </a:lnSpc>
              <a:buNone/>
            </a:pPr>
            <a:r>
              <a:rPr lang="en-US" sz="2000" dirty="0" smtClean="0"/>
              <a:t>The position of a word in a line makes a difference.</a:t>
            </a:r>
          </a:p>
          <a:p>
            <a:pPr marL="0" indent="0">
              <a:lnSpc>
                <a:spcPct val="50000"/>
              </a:lnSpc>
              <a:buNone/>
            </a:pPr>
            <a:r>
              <a:rPr lang="en-US" sz="2000" dirty="0"/>
              <a:t>	</a:t>
            </a:r>
            <a:r>
              <a:rPr lang="en-US" sz="2000" dirty="0" smtClean="0"/>
              <a:t>The reader notices the last word in a line, so if you break a line after a</a:t>
            </a:r>
          </a:p>
          <a:p>
            <a:pPr marL="0" indent="0">
              <a:lnSpc>
                <a:spcPct val="50000"/>
              </a:lnSpc>
              <a:buNone/>
            </a:pPr>
            <a:r>
              <a:rPr lang="en-US" sz="2000" dirty="0"/>
              <a:t>	</a:t>
            </a:r>
            <a:r>
              <a:rPr lang="en-US" sz="2000" dirty="0" smtClean="0"/>
              <a:t>	word, that word is stressed.</a:t>
            </a:r>
          </a:p>
          <a:p>
            <a:pPr marL="0" indent="0">
              <a:lnSpc>
                <a:spcPct val="50000"/>
              </a:lnSpc>
              <a:buNone/>
            </a:pPr>
            <a:r>
              <a:rPr lang="en-US" sz="2000" dirty="0"/>
              <a:t>	</a:t>
            </a:r>
            <a:r>
              <a:rPr lang="en-US" sz="2000" dirty="0" smtClean="0"/>
              <a:t>The first word in a line is also in a strong position.</a:t>
            </a:r>
          </a:p>
          <a:p>
            <a:pPr marL="0" indent="0">
              <a:lnSpc>
                <a:spcPct val="50000"/>
              </a:lnSpc>
              <a:buNone/>
            </a:pPr>
            <a:r>
              <a:rPr lang="en-US" sz="2000" dirty="0"/>
              <a:t>	</a:t>
            </a:r>
            <a:r>
              <a:rPr lang="en-US" sz="2000" dirty="0" smtClean="0"/>
              <a:t>If you want the reader to really notice a word, put it alone on a line.</a:t>
            </a:r>
          </a:p>
        </p:txBody>
      </p:sp>
    </p:spTree>
    <p:extLst>
      <p:ext uri="{BB962C8B-B14F-4D97-AF65-F5344CB8AC3E}">
        <p14:creationId xmlns:p14="http://schemas.microsoft.com/office/powerpoint/2010/main" val="3949174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Prose </a:t>
            </a:r>
            <a:r>
              <a:rPr lang="en-US" dirty="0" smtClean="0"/>
              <a:t>Poems</a:t>
            </a:r>
            <a:endParaRPr lang="en-US" dirty="0"/>
          </a:p>
        </p:txBody>
      </p:sp>
      <p:sp>
        <p:nvSpPr>
          <p:cNvPr id="3" name="Content Placeholder 2"/>
          <p:cNvSpPr>
            <a:spLocks noGrp="1"/>
          </p:cNvSpPr>
          <p:nvPr>
            <p:ph idx="1"/>
          </p:nvPr>
        </p:nvSpPr>
        <p:spPr>
          <a:xfrm>
            <a:off x="0" y="1371600"/>
            <a:ext cx="9416955" cy="5486400"/>
          </a:xfrm>
        </p:spPr>
        <p:txBody>
          <a:bodyPr>
            <a:noAutofit/>
          </a:bodyPr>
          <a:lstStyle/>
          <a:p>
            <a:r>
              <a:rPr lang="en-US" dirty="0" smtClean="0"/>
              <a:t>A line can visually reflect what you are saying.</a:t>
            </a:r>
          </a:p>
          <a:p>
            <a:pPr marL="457200" lvl="1" indent="0">
              <a:buNone/>
            </a:pPr>
            <a:r>
              <a:rPr lang="en-US" sz="2400" dirty="0" smtClean="0"/>
              <a:t>	The </a:t>
            </a:r>
          </a:p>
          <a:p>
            <a:pPr marL="457200" lvl="1" indent="0">
              <a:buNone/>
            </a:pPr>
            <a:r>
              <a:rPr lang="en-US" sz="2400" dirty="0"/>
              <a:t>	</a:t>
            </a:r>
            <a:r>
              <a:rPr lang="en-US" sz="2400" dirty="0" smtClean="0"/>
              <a:t>	snowflakes</a:t>
            </a:r>
          </a:p>
          <a:p>
            <a:pPr marL="457200" lvl="1" indent="0">
              <a:buNone/>
            </a:pPr>
            <a:r>
              <a:rPr lang="en-US" sz="2400" dirty="0"/>
              <a:t>	</a:t>
            </a:r>
            <a:r>
              <a:rPr lang="en-US" sz="2400" dirty="0" smtClean="0"/>
              <a:t>			floated</a:t>
            </a:r>
          </a:p>
          <a:p>
            <a:pPr marL="457200" lvl="1" indent="0">
              <a:buNone/>
            </a:pPr>
            <a:r>
              <a:rPr lang="en-US" sz="2400" dirty="0"/>
              <a:t>	</a:t>
            </a:r>
            <a:r>
              <a:rPr lang="en-US" sz="2400" dirty="0" smtClean="0"/>
              <a:t>				down.</a:t>
            </a:r>
          </a:p>
          <a:p>
            <a:pPr marL="457200" lvl="1" indent="0">
              <a:buNone/>
            </a:pPr>
            <a:endParaRPr lang="en-US" sz="2400" dirty="0" smtClean="0"/>
          </a:p>
          <a:p>
            <a:pPr marL="457200" lvl="1" indent="0">
              <a:buNone/>
            </a:pPr>
            <a:r>
              <a:rPr lang="en-US" sz="2400" dirty="0" smtClean="0"/>
              <a:t>Line breaks con follow rhythms of speech.  You can break a line instead of using punctuation.</a:t>
            </a:r>
          </a:p>
          <a:p>
            <a:pPr marL="457200" lvl="1" indent="0">
              <a:buNone/>
            </a:pPr>
            <a:r>
              <a:rPr lang="en-US" sz="2400" dirty="0"/>
              <a:t>	</a:t>
            </a:r>
            <a:r>
              <a:rPr lang="en-US" sz="2400" dirty="0" smtClean="0"/>
              <a:t>to put pauses where you want    them.</a:t>
            </a:r>
          </a:p>
          <a:p>
            <a:pPr marL="457200" lvl="1" indent="0">
              <a:buNone/>
            </a:pPr>
            <a:r>
              <a:rPr lang="en-US" sz="2400" dirty="0" smtClean="0"/>
              <a:t>(Some poems do not use punctuation.  However, there must be some way to indicate pauses.)</a:t>
            </a:r>
            <a:endParaRPr lang="en-US" sz="2400" dirty="0"/>
          </a:p>
        </p:txBody>
      </p:sp>
    </p:spTree>
    <p:extLst>
      <p:ext uri="{BB962C8B-B14F-4D97-AF65-F5344CB8AC3E}">
        <p14:creationId xmlns:p14="http://schemas.microsoft.com/office/powerpoint/2010/main" val="283027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Prose </a:t>
            </a:r>
            <a:r>
              <a:rPr lang="en-US" dirty="0" smtClean="0"/>
              <a:t>Poems</a:t>
            </a:r>
            <a:endParaRPr lang="en-US" dirty="0"/>
          </a:p>
        </p:txBody>
      </p:sp>
      <p:sp>
        <p:nvSpPr>
          <p:cNvPr id="3" name="Content Placeholder 2"/>
          <p:cNvSpPr>
            <a:spLocks noGrp="1"/>
          </p:cNvSpPr>
          <p:nvPr>
            <p:ph idx="1"/>
          </p:nvPr>
        </p:nvSpPr>
        <p:spPr>
          <a:xfrm>
            <a:off x="232012" y="1371599"/>
            <a:ext cx="8693624" cy="5302155"/>
          </a:xfrm>
        </p:spPr>
        <p:txBody>
          <a:bodyPr>
            <a:noAutofit/>
          </a:bodyPr>
          <a:lstStyle/>
          <a:p>
            <a:pPr marL="0" indent="0">
              <a:buNone/>
            </a:pPr>
            <a:r>
              <a:rPr lang="en-US" sz="2000" dirty="0" smtClean="0"/>
              <a:t>Line breaks can give you subtle shifts in meaning from one line to the next.  </a:t>
            </a:r>
          </a:p>
          <a:p>
            <a:pPr marL="457200" lvl="1" indent="0">
              <a:buNone/>
            </a:pPr>
            <a:r>
              <a:rPr lang="en-US" sz="2000" dirty="0"/>
              <a:t>	</a:t>
            </a:r>
            <a:r>
              <a:rPr lang="en-US" sz="2000" dirty="0" smtClean="0"/>
              <a:t>Pity the boy dreaming the hour away</a:t>
            </a:r>
          </a:p>
          <a:p>
            <a:pPr marL="457200" lvl="1" indent="0">
              <a:buNone/>
            </a:pPr>
            <a:r>
              <a:rPr lang="en-US" sz="2000" dirty="0"/>
              <a:t>	</a:t>
            </a:r>
            <a:r>
              <a:rPr lang="en-US" sz="2000" dirty="0" smtClean="0"/>
              <a:t>not.</a:t>
            </a:r>
          </a:p>
          <a:p>
            <a:pPr marL="457200" lvl="1" indent="0">
              <a:buNone/>
            </a:pPr>
            <a:endParaRPr lang="en-US" sz="2800" dirty="0" smtClean="0"/>
          </a:p>
          <a:p>
            <a:pPr marL="457200" lvl="1" indent="0">
              <a:buNone/>
            </a:pPr>
            <a:r>
              <a:rPr lang="en-US" sz="2000" dirty="0" smtClean="0"/>
              <a:t>Stanzas are like paragraphs in prose writing.  Begin a new stanza with each new thought.  In a poem with no punctuation, you may begin a new stanza each time you have the equivalent of a sentence.  </a:t>
            </a:r>
          </a:p>
          <a:p>
            <a:pPr marL="457200" lvl="1" indent="0">
              <a:buNone/>
            </a:pPr>
            <a:endParaRPr lang="en-US" sz="2000" dirty="0"/>
          </a:p>
          <a:p>
            <a:pPr marL="457200" lvl="1" indent="0">
              <a:buNone/>
            </a:pPr>
            <a:r>
              <a:rPr lang="en-US" sz="2000" dirty="0" smtClean="0"/>
              <a:t>White space is important in a poem.  It is like the background or border of a picture.  One poet has said that the white spaces are where the poem happens.  It is space to separate ideas and let them sink in.  The design a poem makes on the page is important.  Lay out your poem on an entire page of paper with the entire sheet of paper in mind.  </a:t>
            </a:r>
            <a:endParaRPr lang="en-US" sz="2000" dirty="0"/>
          </a:p>
        </p:txBody>
      </p:sp>
    </p:spTree>
    <p:extLst>
      <p:ext uri="{BB962C8B-B14F-4D97-AF65-F5344CB8AC3E}">
        <p14:creationId xmlns:p14="http://schemas.microsoft.com/office/powerpoint/2010/main" val="2712726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Prose Poem Examples</a:t>
            </a:r>
            <a:endParaRPr lang="en-US" dirty="0"/>
          </a:p>
        </p:txBody>
      </p:sp>
      <p:sp>
        <p:nvSpPr>
          <p:cNvPr id="3" name="Content Placeholder 2"/>
          <p:cNvSpPr>
            <a:spLocks noGrp="1"/>
          </p:cNvSpPr>
          <p:nvPr>
            <p:ph idx="1"/>
          </p:nvPr>
        </p:nvSpPr>
        <p:spPr>
          <a:xfrm>
            <a:off x="559558" y="1719617"/>
            <a:ext cx="8188657" cy="4872251"/>
          </a:xfrm>
        </p:spPr>
        <p:txBody>
          <a:bodyPr>
            <a:normAutofit fontScale="92500" lnSpcReduction="20000"/>
          </a:bodyPr>
          <a:lstStyle/>
          <a:p>
            <a:pPr marL="0" indent="0">
              <a:buNone/>
            </a:pPr>
            <a:r>
              <a:rPr lang="en-US" dirty="0" smtClean="0"/>
              <a:t>(Prose) Jumping </a:t>
            </a:r>
            <a:r>
              <a:rPr lang="en-US" dirty="0" smtClean="0"/>
              <a:t>on the merry-go-round, I scramble for a place to sit.  There are kids scampering under my feet as the ride makes its first jerk ahead.  The ride makes the dust come alive while slowly turning circles.</a:t>
            </a:r>
          </a:p>
          <a:p>
            <a:pPr marL="0" indent="0">
              <a:buNone/>
            </a:pPr>
            <a:r>
              <a:rPr lang="en-US" dirty="0" smtClean="0"/>
              <a:t>(Poem)</a:t>
            </a:r>
            <a:endParaRPr lang="en-US" dirty="0" smtClean="0"/>
          </a:p>
          <a:p>
            <a:pPr marL="0" indent="0">
              <a:buNone/>
            </a:pPr>
            <a:r>
              <a:rPr lang="en-US" dirty="0"/>
              <a:t>	</a:t>
            </a:r>
            <a:r>
              <a:rPr lang="en-US" dirty="0" smtClean="0"/>
              <a:t>Jumping on the merry-go-round</a:t>
            </a:r>
          </a:p>
          <a:p>
            <a:pPr marL="0" indent="0">
              <a:buNone/>
            </a:pPr>
            <a:r>
              <a:rPr lang="en-US" dirty="0"/>
              <a:t>	</a:t>
            </a:r>
            <a:r>
              <a:rPr lang="en-US" dirty="0" smtClean="0"/>
              <a:t>I scramble for a place to sit.</a:t>
            </a:r>
          </a:p>
          <a:p>
            <a:pPr marL="0" indent="0">
              <a:buNone/>
            </a:pPr>
            <a:r>
              <a:rPr lang="en-US" dirty="0"/>
              <a:t>	</a:t>
            </a:r>
            <a:r>
              <a:rPr lang="en-US" dirty="0" smtClean="0"/>
              <a:t>Kids jostle and push</a:t>
            </a:r>
          </a:p>
          <a:p>
            <a:pPr marL="0" indent="0">
              <a:buNone/>
            </a:pPr>
            <a:r>
              <a:rPr lang="en-US" dirty="0"/>
              <a:t>	</a:t>
            </a:r>
            <a:r>
              <a:rPr lang="en-US" dirty="0" smtClean="0"/>
              <a:t>As the ride jerks ahead.</a:t>
            </a:r>
          </a:p>
          <a:p>
            <a:pPr marL="0" indent="0">
              <a:buNone/>
            </a:pPr>
            <a:r>
              <a:rPr lang="en-US" dirty="0"/>
              <a:t>	</a:t>
            </a:r>
            <a:r>
              <a:rPr lang="en-US" dirty="0" smtClean="0"/>
              <a:t>Dust dances delightedly and</a:t>
            </a:r>
          </a:p>
          <a:p>
            <a:pPr marL="0" indent="0">
              <a:buNone/>
            </a:pPr>
            <a:r>
              <a:rPr lang="en-US" dirty="0"/>
              <a:t>	</a:t>
            </a:r>
            <a:r>
              <a:rPr lang="en-US" dirty="0" smtClean="0"/>
              <a:t>the ride turns round and round.</a:t>
            </a:r>
          </a:p>
        </p:txBody>
      </p:sp>
    </p:spTree>
    <p:extLst>
      <p:ext uri="{BB962C8B-B14F-4D97-AF65-F5344CB8AC3E}">
        <p14:creationId xmlns:p14="http://schemas.microsoft.com/office/powerpoint/2010/main" val="37259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Prose Poem Examples</a:t>
            </a:r>
            <a:endParaRPr lang="en-US" dirty="0"/>
          </a:p>
        </p:txBody>
      </p:sp>
      <p:sp>
        <p:nvSpPr>
          <p:cNvPr id="3" name="Content Placeholder 2"/>
          <p:cNvSpPr>
            <a:spLocks noGrp="1"/>
          </p:cNvSpPr>
          <p:nvPr>
            <p:ph idx="1"/>
          </p:nvPr>
        </p:nvSpPr>
        <p:spPr>
          <a:xfrm>
            <a:off x="177421" y="1371601"/>
            <a:ext cx="8720919" cy="5302154"/>
          </a:xfrm>
        </p:spPr>
        <p:txBody>
          <a:bodyPr>
            <a:normAutofit fontScale="92500" lnSpcReduction="10000"/>
          </a:bodyPr>
          <a:lstStyle/>
          <a:p>
            <a:pPr marL="0" indent="0">
              <a:buNone/>
            </a:pPr>
            <a:r>
              <a:rPr lang="en-US" sz="1600" dirty="0" smtClean="0"/>
              <a:t>During the summer I take long walks along the dirt road where we live.  I usually walk when the sun begins to set in the sky.  The sun casts long shadows on a road and brilliant colors in the clouds.  A cool breeze blows through my hair bringing with it the smell of wild roses blooming in the ditches.  The birds sing happily as they fly through the air and rest on a telephone wire.  My dog, Rufus, runs ahead to chase animals into the bushes.  I hear animals softly walking through the woods nearby.  The roar of tractor engines can be heard in the fields and a cloud of dust rises from behind a tractor in the field.  I go on walks to calm my nerves or to think about my problems.  I feel the tension leave as I breathe in the fresh air and look at the world around me.  </a:t>
            </a:r>
            <a:endParaRPr lang="en-US" sz="1600" dirty="0" smtClean="0"/>
          </a:p>
          <a:p>
            <a:pPr marL="0" indent="0">
              <a:buNone/>
            </a:pPr>
            <a:endParaRPr lang="en-US" sz="1600" dirty="0" smtClean="0"/>
          </a:p>
          <a:p>
            <a:pPr marL="0" indent="0">
              <a:lnSpc>
                <a:spcPct val="30000"/>
              </a:lnSpc>
              <a:buNone/>
            </a:pPr>
            <a:r>
              <a:rPr lang="en-US" sz="1600" dirty="0" smtClean="0"/>
              <a:t>	The sun casts long shadows on a dirt road</a:t>
            </a:r>
          </a:p>
          <a:p>
            <a:pPr marL="0" indent="0">
              <a:lnSpc>
                <a:spcPct val="30000"/>
              </a:lnSpc>
              <a:buNone/>
            </a:pPr>
            <a:r>
              <a:rPr lang="en-US" sz="1600" dirty="0"/>
              <a:t>	</a:t>
            </a:r>
            <a:r>
              <a:rPr lang="en-US" sz="1600" dirty="0" smtClean="0"/>
              <a:t>and colors the clouds.</a:t>
            </a:r>
          </a:p>
          <a:p>
            <a:pPr marL="0" indent="0">
              <a:lnSpc>
                <a:spcPct val="30000"/>
              </a:lnSpc>
              <a:buNone/>
            </a:pPr>
            <a:endParaRPr lang="en-US" sz="1600" dirty="0" smtClean="0"/>
          </a:p>
          <a:p>
            <a:pPr marL="0" indent="0">
              <a:lnSpc>
                <a:spcPct val="30000"/>
              </a:lnSpc>
              <a:buNone/>
            </a:pPr>
            <a:r>
              <a:rPr lang="en-US" sz="1600" dirty="0"/>
              <a:t>	</a:t>
            </a:r>
            <a:r>
              <a:rPr lang="en-US" sz="1600" dirty="0" smtClean="0"/>
              <a:t>A breeze tip-toes through the trees</a:t>
            </a:r>
          </a:p>
          <a:p>
            <a:pPr marL="0" indent="0">
              <a:lnSpc>
                <a:spcPct val="30000"/>
              </a:lnSpc>
              <a:buNone/>
            </a:pPr>
            <a:r>
              <a:rPr lang="en-US" sz="1600" dirty="0"/>
              <a:t>	</a:t>
            </a:r>
            <a:r>
              <a:rPr lang="en-US" sz="1600" dirty="0" smtClean="0"/>
              <a:t>teasing perfume from wild roses.</a:t>
            </a:r>
          </a:p>
          <a:p>
            <a:pPr marL="0" indent="0">
              <a:lnSpc>
                <a:spcPct val="30000"/>
              </a:lnSpc>
              <a:buNone/>
            </a:pPr>
            <a:endParaRPr lang="en-US" sz="1600" dirty="0" smtClean="0"/>
          </a:p>
          <a:p>
            <a:pPr marL="0" indent="0">
              <a:lnSpc>
                <a:spcPct val="30000"/>
              </a:lnSpc>
              <a:buNone/>
            </a:pPr>
            <a:r>
              <a:rPr lang="en-US" sz="1600" dirty="0"/>
              <a:t>	</a:t>
            </a:r>
            <a:r>
              <a:rPr lang="en-US" sz="1600" dirty="0" smtClean="0"/>
              <a:t>A dog scolds animals into the woods and</a:t>
            </a:r>
          </a:p>
          <a:p>
            <a:pPr marL="0" indent="0">
              <a:lnSpc>
                <a:spcPct val="30000"/>
              </a:lnSpc>
              <a:buNone/>
            </a:pPr>
            <a:r>
              <a:rPr lang="en-US" sz="1600" dirty="0"/>
              <a:t>	</a:t>
            </a:r>
            <a:r>
              <a:rPr lang="en-US" sz="1600" dirty="0" smtClean="0"/>
              <a:t>a cloud of dust swirls behind the tractor.</a:t>
            </a:r>
          </a:p>
          <a:p>
            <a:pPr marL="0" indent="0">
              <a:lnSpc>
                <a:spcPct val="30000"/>
              </a:lnSpc>
              <a:buNone/>
            </a:pPr>
            <a:endParaRPr lang="en-US" sz="1600" dirty="0" smtClean="0"/>
          </a:p>
          <a:p>
            <a:pPr marL="0" indent="0">
              <a:lnSpc>
                <a:spcPct val="30000"/>
              </a:lnSpc>
              <a:buNone/>
            </a:pPr>
            <a:r>
              <a:rPr lang="en-US" sz="1600" dirty="0"/>
              <a:t>	</a:t>
            </a:r>
            <a:r>
              <a:rPr lang="en-US" sz="1600" dirty="0" smtClean="0"/>
              <a:t>A girl strolls slowly past the woods</a:t>
            </a:r>
          </a:p>
          <a:p>
            <a:pPr marL="0" indent="0">
              <a:lnSpc>
                <a:spcPct val="30000"/>
              </a:lnSpc>
              <a:buNone/>
            </a:pPr>
            <a:r>
              <a:rPr lang="en-US" sz="1600" dirty="0"/>
              <a:t>	</a:t>
            </a:r>
            <a:r>
              <a:rPr lang="en-US" sz="1600" dirty="0" smtClean="0"/>
              <a:t>and returns home.</a:t>
            </a:r>
            <a:endParaRPr lang="en-US" sz="1600" dirty="0"/>
          </a:p>
        </p:txBody>
      </p:sp>
    </p:spTree>
    <p:extLst>
      <p:ext uri="{BB962C8B-B14F-4D97-AF65-F5344CB8AC3E}">
        <p14:creationId xmlns:p14="http://schemas.microsoft.com/office/powerpoint/2010/main" val="2554652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 </a:t>
            </a:r>
            <a:endParaRPr lang="en-US" dirty="0"/>
          </a:p>
        </p:txBody>
      </p:sp>
      <p:sp>
        <p:nvSpPr>
          <p:cNvPr id="5" name="Rectangle 4"/>
          <p:cNvSpPr/>
          <p:nvPr/>
        </p:nvSpPr>
        <p:spPr>
          <a:xfrm>
            <a:off x="501271" y="1786587"/>
            <a:ext cx="8137282" cy="3416320"/>
          </a:xfrm>
          <a:prstGeom prst="rect">
            <a:avLst/>
          </a:prstGeom>
        </p:spPr>
        <p:txBody>
          <a:bodyPr wrap="square">
            <a:spAutoFit/>
          </a:bodyPr>
          <a:lstStyle/>
          <a:p>
            <a:r>
              <a:rPr lang="en-US" sz="3600" dirty="0"/>
              <a:t>I see a man standing with a fish on his line.  The man smiles.  The fish is helpless, suspended by a piece of string.  It reminds me of a yoyo going up and down with no control of its own.  The man grins, frees the fish, lets it go.  It was too small to keep.</a:t>
            </a:r>
          </a:p>
        </p:txBody>
      </p:sp>
    </p:spTree>
    <p:extLst>
      <p:ext uri="{BB962C8B-B14F-4D97-AF65-F5344CB8AC3E}">
        <p14:creationId xmlns:p14="http://schemas.microsoft.com/office/powerpoint/2010/main" val="34163915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34231"/>
            <a:ext cx="7313613" cy="6099714"/>
          </a:xfrm>
        </p:spPr>
        <p:txBody>
          <a:bodyPr>
            <a:normAutofit fontScale="85000" lnSpcReduction="20000"/>
          </a:bodyPr>
          <a:lstStyle/>
          <a:p>
            <a:pPr marL="0" indent="0">
              <a:lnSpc>
                <a:spcPct val="70000"/>
              </a:lnSpc>
              <a:buNone/>
            </a:pPr>
            <a:r>
              <a:rPr lang="en-US" dirty="0"/>
              <a:t>I see a man</a:t>
            </a:r>
          </a:p>
          <a:p>
            <a:pPr marL="0" indent="0">
              <a:lnSpc>
                <a:spcPct val="70000"/>
              </a:lnSpc>
              <a:buNone/>
            </a:pPr>
            <a:r>
              <a:rPr lang="en-US" dirty="0"/>
              <a:t>with a fish</a:t>
            </a:r>
          </a:p>
          <a:p>
            <a:pPr marL="0" indent="0">
              <a:lnSpc>
                <a:spcPct val="70000"/>
              </a:lnSpc>
              <a:buNone/>
            </a:pPr>
            <a:r>
              <a:rPr lang="en-US" dirty="0"/>
              <a:t>on his line.</a:t>
            </a:r>
          </a:p>
          <a:p>
            <a:pPr>
              <a:lnSpc>
                <a:spcPct val="70000"/>
              </a:lnSpc>
            </a:pPr>
            <a:endParaRPr lang="en-US" dirty="0"/>
          </a:p>
          <a:p>
            <a:pPr marL="0" indent="0">
              <a:lnSpc>
                <a:spcPct val="70000"/>
              </a:lnSpc>
              <a:buNone/>
            </a:pPr>
            <a:r>
              <a:rPr lang="en-US" dirty="0"/>
              <a:t>The fish,</a:t>
            </a:r>
          </a:p>
          <a:p>
            <a:pPr marL="0" indent="0">
              <a:lnSpc>
                <a:spcPct val="70000"/>
              </a:lnSpc>
              <a:buNone/>
            </a:pPr>
            <a:r>
              <a:rPr lang="en-US" dirty="0"/>
              <a:t>suspended</a:t>
            </a:r>
          </a:p>
          <a:p>
            <a:pPr marL="0" indent="0">
              <a:lnSpc>
                <a:spcPct val="70000"/>
              </a:lnSpc>
              <a:buNone/>
            </a:pPr>
            <a:r>
              <a:rPr lang="en-US" dirty="0"/>
              <a:t>on a piece of string</a:t>
            </a:r>
          </a:p>
          <a:p>
            <a:pPr marL="0" indent="0">
              <a:lnSpc>
                <a:spcPct val="70000"/>
              </a:lnSpc>
              <a:buNone/>
            </a:pPr>
            <a:r>
              <a:rPr lang="en-US" dirty="0"/>
              <a:t>like a yo yo glides</a:t>
            </a:r>
          </a:p>
          <a:p>
            <a:pPr marL="0" indent="0">
              <a:lnSpc>
                <a:spcPct val="70000"/>
              </a:lnSpc>
              <a:buNone/>
            </a:pPr>
            <a:r>
              <a:rPr lang="en-US" dirty="0"/>
              <a:t>up and down,</a:t>
            </a:r>
          </a:p>
          <a:p>
            <a:pPr marL="0" indent="0">
              <a:lnSpc>
                <a:spcPct val="70000"/>
              </a:lnSpc>
              <a:buNone/>
            </a:pPr>
            <a:r>
              <a:rPr lang="en-US" dirty="0"/>
              <a:t>up and down.</a:t>
            </a:r>
          </a:p>
          <a:p>
            <a:pPr>
              <a:lnSpc>
                <a:spcPct val="70000"/>
              </a:lnSpc>
            </a:pPr>
            <a:endParaRPr lang="en-US" dirty="0"/>
          </a:p>
          <a:p>
            <a:pPr marL="0" indent="0">
              <a:lnSpc>
                <a:spcPct val="70000"/>
              </a:lnSpc>
              <a:buNone/>
            </a:pPr>
            <a:r>
              <a:rPr lang="en-US" dirty="0"/>
              <a:t>The man grins,</a:t>
            </a:r>
          </a:p>
          <a:p>
            <a:pPr marL="0" indent="0">
              <a:lnSpc>
                <a:spcPct val="70000"/>
              </a:lnSpc>
              <a:buNone/>
            </a:pPr>
            <a:r>
              <a:rPr lang="en-US" dirty="0"/>
              <a:t>frees the fish--</a:t>
            </a:r>
          </a:p>
          <a:p>
            <a:pPr marL="0" indent="0">
              <a:lnSpc>
                <a:spcPct val="70000"/>
              </a:lnSpc>
              <a:buNone/>
            </a:pPr>
            <a:r>
              <a:rPr lang="en-US" dirty="0"/>
              <a:t>too small</a:t>
            </a:r>
          </a:p>
          <a:p>
            <a:pPr marL="0" indent="0">
              <a:lnSpc>
                <a:spcPct val="70000"/>
              </a:lnSpc>
              <a:buNone/>
            </a:pPr>
            <a:r>
              <a:rPr lang="en-US" dirty="0"/>
              <a:t>		to keep.</a:t>
            </a:r>
          </a:p>
          <a:p>
            <a:pPr>
              <a:lnSpc>
                <a:spcPct val="70000"/>
              </a:lnSpc>
            </a:pPr>
            <a:endParaRPr lang="en-US" dirty="0"/>
          </a:p>
          <a:p>
            <a:pPr>
              <a:lnSpc>
                <a:spcPct val="70000"/>
              </a:lnSpc>
            </a:pPr>
            <a:endParaRPr lang="en-US" dirty="0"/>
          </a:p>
        </p:txBody>
      </p:sp>
    </p:spTree>
    <p:extLst>
      <p:ext uri="{BB962C8B-B14F-4D97-AF65-F5344CB8AC3E}">
        <p14:creationId xmlns:p14="http://schemas.microsoft.com/office/powerpoint/2010/main" val="9902934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102</TotalTime>
  <Words>419</Words>
  <Application>Microsoft Office PowerPoint</Application>
  <PresentationFormat>On-screen Show (4:3)</PresentationFormat>
  <Paragraphs>74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Goudy Old Style</vt:lpstr>
      <vt:lpstr>Impact</vt:lpstr>
      <vt:lpstr>Rockwell</vt:lpstr>
      <vt:lpstr>Inkwell</vt:lpstr>
      <vt:lpstr>Shaping Poetry from Prose  What makes a poem a poem?? </vt:lpstr>
      <vt:lpstr>Shaping Poetry from Prose</vt:lpstr>
      <vt:lpstr>Prose Poems</vt:lpstr>
      <vt:lpstr>Prose Poems</vt:lpstr>
      <vt:lpstr>Prose Poems</vt:lpstr>
      <vt:lpstr>Prose Poem Examples</vt:lpstr>
      <vt:lpstr>Prose Poem Examples</vt:lpstr>
      <vt:lpstr>Your Turn…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Shaping Poetry from Prose</dc:title>
  <dc:creator>Central MN Christian School</dc:creator>
  <cp:lastModifiedBy>Alice Rehm</cp:lastModifiedBy>
  <cp:revision>11</cp:revision>
  <dcterms:created xsi:type="dcterms:W3CDTF">2014-12-15T16:07:08Z</dcterms:created>
  <dcterms:modified xsi:type="dcterms:W3CDTF">2017-10-09T14:32:43Z</dcterms:modified>
</cp:coreProperties>
</file>