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3" r:id="rId4"/>
    <p:sldId id="262" r:id="rId5"/>
    <p:sldId id="258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FB4C9-022E-4D6E-A74E-527D6A23848B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36D2-7FE6-4897-95B5-80C3DF4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5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3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9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A7527-B1BF-441B-9E93-E7497FA11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05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755B-9A37-4EA8-887E-8B1AE33192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EF1F-18F8-49F4-8490-7F09B35E3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http://rds.yahoo.com/S=96062883/K=13+colonies+flag/v=2/SID=e/TID=I999_73/l=IVI/SIG=12u226fl0/EXP=1127402018/*-http://www.people.virginia.edu/~llb7e/345/DigitalArchive/13star-large..gif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http://rds.yahoo.com/S=96062883/K=13+colonies+flag/v=2/SID=e/TID=I999_73/l=IVI/SIG=12u226fl0/EXP=1127402018/*-http://www.people.virginia.edu/~llb7e/345/DigitalArchive/13star-large..gi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iyq7rqWhg" TargetMode="External"/><Relationship Id="rId2" Type="http://schemas.openxmlformats.org/officeDocument/2006/relationships/hyperlink" Target="https://www.youtube.com/watch?v=sDJ-ixhFG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BkI_9cr1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192000" cy="7404049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24249" y="296831"/>
            <a:ext cx="10367492" cy="149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000090"/>
                </a:solidFill>
                <a:latin typeface="Baskerville Old Face" panose="02020602080505020303" pitchFamily="18" charset="0"/>
              </a:rPr>
              <a:t>The American Revolution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004552" y="1790163"/>
            <a:ext cx="9663449" cy="49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dirty="0"/>
              <a:t>The </a:t>
            </a:r>
            <a:r>
              <a:rPr lang="en-US" sz="3600" i="1" dirty="0" smtClean="0"/>
              <a:t>Declaration </a:t>
            </a:r>
            <a:r>
              <a:rPr lang="en-US" sz="3600" i="1" dirty="0"/>
              <a:t>of Independence</a:t>
            </a:r>
            <a:r>
              <a:rPr lang="en-US" sz="3600" dirty="0"/>
              <a:t> was a </a:t>
            </a:r>
            <a:r>
              <a:rPr lang="en-US" sz="3600" b="1" dirty="0">
                <a:solidFill>
                  <a:srgbClr val="FF0000"/>
                </a:solidFill>
              </a:rPr>
              <a:t>formal</a:t>
            </a:r>
            <a:r>
              <a:rPr lang="en-US" sz="3600" dirty="0"/>
              <a:t> demand for separation, </a:t>
            </a:r>
            <a:r>
              <a:rPr lang="en-US" sz="3600" b="1" dirty="0"/>
              <a:t>but </a:t>
            </a:r>
            <a:r>
              <a:rPr lang="en-US" sz="3600" dirty="0"/>
              <a:t>the Revolutionary War had already begun in 1775: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Lexington &amp; Concord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Formation of a Continental Army under George Washington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Americans were divided among Patriots, Loyalists, &amp; Neutrals   </a:t>
            </a:r>
          </a:p>
        </p:txBody>
      </p:sp>
    </p:spTree>
    <p:extLst>
      <p:ext uri="{BB962C8B-B14F-4D97-AF65-F5344CB8AC3E}">
        <p14:creationId xmlns:p14="http://schemas.microsoft.com/office/powerpoint/2010/main" val="7508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192000" cy="7404049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8349" y="330763"/>
            <a:ext cx="8114764" cy="9493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Loyalists vs. Patriots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15926"/>
            <a:ext cx="5492175" cy="5963312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Loyalists (Tories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sto MT" pitchFamily="18" charset="0"/>
              </a:rPr>
              <a:t>American </a:t>
            </a:r>
            <a:r>
              <a:rPr lang="en-US" sz="2200" b="1" dirty="0">
                <a:solidFill>
                  <a:srgbClr val="FF0000"/>
                </a:solidFill>
                <a:latin typeface="Calisto MT" pitchFamily="18" charset="0"/>
              </a:rPr>
              <a:t>Colonists who remained loyal to the British during the war.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b="1" dirty="0">
              <a:solidFill>
                <a:srgbClr val="FF0000"/>
              </a:solidFill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0000"/>
                </a:solidFill>
                <a:latin typeface="Calisto MT" pitchFamily="18" charset="0"/>
              </a:rPr>
              <a:t>OK for Britain to tax the colonies due to the protection they received during the French and Indian War.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b="1" dirty="0">
              <a:solidFill>
                <a:srgbClr val="FF0000"/>
              </a:solidFill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0000"/>
                </a:solidFill>
                <a:latin typeface="Calisto MT" pitchFamily="18" charset="0"/>
              </a:rPr>
              <a:t>Felt strong social and economic ties to Britain and believed the British would win the war.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b="1" dirty="0">
              <a:solidFill>
                <a:srgbClr val="FF0000"/>
              </a:solidFill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0000"/>
                </a:solidFill>
                <a:latin typeface="Calisto MT" pitchFamily="18" charset="0"/>
              </a:rPr>
              <a:t>About a third of the colonists remained loyalists throughout the war</a:t>
            </a:r>
            <a:r>
              <a:rPr lang="en-US" sz="2200" b="1" dirty="0" smtClean="0">
                <a:solidFill>
                  <a:srgbClr val="FF0000"/>
                </a:solidFill>
                <a:latin typeface="Calisto MT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sto MT" pitchFamily="18" charset="0"/>
              </a:rPr>
              <a:t>Were happy to remain British subjects forever </a:t>
            </a:r>
            <a:endParaRPr lang="en-US" sz="2200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pic>
        <p:nvPicPr>
          <p:cNvPr id="9221" name="Picture 5" descr="C:\Users\Admin\AppData\Local\Microsoft\Windows\Temporary Internet Files\Content.IE5\Q9R42YY1\MC9002337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596">
            <a:off x="2878846" y="1253662"/>
            <a:ext cx="920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C:\Users\Admin\AppData\Local\Microsoft\Windows\Temporary Internet Files\Content.IE5\Q9R42YY1\MC9002337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596">
            <a:off x="1263913" y="133407"/>
            <a:ext cx="1274553" cy="98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http://rds.yahoo.com/S=96062883/K=13+colonies+flag/v=2/SID=e/TID=I999_73/l=IVI/SIG=12u226fl0/EXP=1127402018/*-http%3A//www.people.virginia.edu/~llb7e/345/DigitalArchive/13star-large.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704">
            <a:off x="7968593" y="241866"/>
            <a:ext cx="1160283" cy="8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27313" y="1610849"/>
            <a:ext cx="6164687" cy="563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Patriots</a:t>
            </a:r>
            <a:endParaRPr lang="en-US" sz="36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Desired complete and total independence from Britain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alisto MT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Motto based from the quote of Patrick Henry “Give Me Liberty or Give Me Death”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alisto MT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Inspired by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Common Sense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 by Thomas Paine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alisto MT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Made up the troops in Washington’s Continental Army and third of the colonial population.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Nicknamed “rabble-rousers” which means disorderly mob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7" descr="http://rds.yahoo.com/S=96062883/K=13+colonies+flag/v=2/SID=e/TID=I999_73/l=IVI/SIG=12u226fl0/EXP=1127402018/*-http%3A//www.people.virginia.edu/~llb7e/345/DigitalArchive/13star-large.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561">
            <a:off x="7625839" y="1438072"/>
            <a:ext cx="83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28242">
            <a:off x="2830431" y="1166479"/>
            <a:ext cx="5128581" cy="6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07" y="-46036"/>
            <a:ext cx="12192000" cy="7404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1.   A strong unified    1.   People have rights                                  British Empire is        government can’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76320"/>
            <a:ext cx="9698787" cy="72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9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07" y="-46036"/>
            <a:ext cx="12192000" cy="7404049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Neutrals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38300"/>
            <a:ext cx="426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18" charset="0"/>
              </a:rPr>
              <a:t>Neutrals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18" charset="0"/>
              </a:rPr>
              <a:t>Were undecided on the war.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18" charset="0"/>
              </a:rPr>
              <a:t>Many disagreed with British policies but did not want to declare independence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18" charset="0"/>
              </a:rPr>
              <a:t>Made up a third of the population.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24000" y="15541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0" y="4495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000" b="1">
              <a:latin typeface="BernhardMod BT"/>
            </a:endParaRPr>
          </a:p>
          <a:p>
            <a:endParaRPr lang="en-US" altLang="en-US"/>
          </a:p>
        </p:txBody>
      </p:sp>
      <p:pic>
        <p:nvPicPr>
          <p:cNvPr id="11271" name="Picture 7" descr="C:\Users\Admin\AppData\Local\Microsoft\Windows\Temporary Internet Files\Content.IE5\Q9R42YY1\MC90043527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70" y="1976535"/>
            <a:ext cx="4460764" cy="309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C:\Users\Admin\AppData\Local\Microsoft\Windows\Temporary Internet Files\Content.IE5\Q9R42YY1\MC9002337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5070">
            <a:off x="5527248" y="1830958"/>
            <a:ext cx="1933255" cy="167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http://rds.yahoo.com/S=96062883/K=13+colonies+flag/v=2/SID=e/TID=I999_73/l=IVI/SIG=12u226fl0/EXP=1127402018/*-http%3A//www.people.virginia.edu/~llb7e/345/DigitalArchive/13star-large.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201">
            <a:off x="9328067" y="2143991"/>
            <a:ext cx="1672787" cy="124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  <p:bldP spid="215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192000" cy="7404049"/>
          </a:xfrm>
          <a:prstGeom prst="rect">
            <a:avLst/>
          </a:prstGeom>
        </p:spPr>
      </p:pic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505199"/>
            <a:ext cx="4661079" cy="3352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PATRIOT: Alexander Hamilton</a:t>
            </a:r>
          </a:p>
          <a:p>
            <a:r>
              <a:rPr lang="en-US" dirty="0" smtClean="0"/>
              <a:t>Founding Father of America</a:t>
            </a:r>
          </a:p>
          <a:p>
            <a:r>
              <a:rPr lang="en-US" dirty="0" smtClean="0"/>
              <a:t>Joined </a:t>
            </a:r>
            <a:r>
              <a:rPr lang="en-US" dirty="0"/>
              <a:t>forces with the Patriots in their protest of British-imposed taxes </a:t>
            </a:r>
          </a:p>
          <a:p>
            <a:r>
              <a:rPr lang="en-US" dirty="0"/>
              <a:t>Defended the actions of the First Continental Congress with essays </a:t>
            </a:r>
            <a:r>
              <a:rPr lang="en-US" i="1" dirty="0"/>
              <a:t>A Full Vindication of the Measures of Congress</a:t>
            </a:r>
            <a:r>
              <a:rPr lang="en-US" dirty="0"/>
              <a:t> (1774) and </a:t>
            </a:r>
            <a:r>
              <a:rPr lang="en-US" i="1" dirty="0"/>
              <a:t>The Farmer Refuted</a:t>
            </a:r>
            <a:r>
              <a:rPr lang="en-US" dirty="0"/>
              <a:t> (1775)</a:t>
            </a:r>
            <a:endParaRPr lang="en-US" dirty="0"/>
          </a:p>
        </p:txBody>
      </p:sp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11" y="4572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12953" y="3511192"/>
            <a:ext cx="4741036" cy="3346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LOYALIST: Samuel Seabury</a:t>
            </a:r>
          </a:p>
          <a:p>
            <a:r>
              <a:rPr lang="en-US" dirty="0" smtClean="0"/>
              <a:t>Against </a:t>
            </a:r>
            <a:r>
              <a:rPr lang="en-US" dirty="0"/>
              <a:t>all unlawful congresses and </a:t>
            </a:r>
            <a:r>
              <a:rPr lang="en-US" dirty="0" smtClean="0"/>
              <a:t>committees (like the Continental Congress) </a:t>
            </a:r>
          </a:p>
          <a:p>
            <a:r>
              <a:rPr lang="en-US" dirty="0"/>
              <a:t>W</a:t>
            </a:r>
            <a:r>
              <a:rPr lang="en-US" dirty="0" smtClean="0"/>
              <a:t>rote </a:t>
            </a:r>
            <a:r>
              <a:rPr lang="en-US" dirty="0"/>
              <a:t>"Free Thoughts on the Proceedings of the Continental Congress" </a:t>
            </a:r>
            <a:r>
              <a:rPr lang="en-US" dirty="0" smtClean="0"/>
              <a:t>bashing their work</a:t>
            </a:r>
          </a:p>
          <a:p>
            <a:pPr lvl="1"/>
            <a:r>
              <a:rPr lang="en-US" dirty="0" smtClean="0"/>
              <a:t>“If </a:t>
            </a:r>
            <a:r>
              <a:rPr lang="en-US" dirty="0"/>
              <a:t>I must be enslaved, let it be by a KING at least, and not by a parcel of upstart, lawless </a:t>
            </a:r>
            <a:r>
              <a:rPr lang="en-US" dirty="0" smtClean="0"/>
              <a:t>Committeemen.”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https://www.youtube.com/watch?v=sDJ-ixhFGJE</a:t>
            </a:r>
            <a:r>
              <a:rPr lang="en-US" dirty="0" smtClean="0"/>
              <a:t> Farmer Refuted</a:t>
            </a:r>
          </a:p>
          <a:p>
            <a:r>
              <a:rPr lang="en-US" dirty="0" smtClean="0">
                <a:hlinkClick r:id="rId3"/>
              </a:rPr>
              <a:t>https://www.youtube.com/watch?v=Rgiyq7rqWhg</a:t>
            </a:r>
            <a:r>
              <a:rPr lang="en-US" dirty="0" smtClean="0"/>
              <a:t> You’ll Be Back</a:t>
            </a:r>
          </a:p>
          <a:p>
            <a:r>
              <a:rPr lang="en-US" dirty="0" smtClean="0">
                <a:hlinkClick r:id="rId4"/>
              </a:rPr>
              <a:t>https://www.youtube.com/watch?v=NBkI_9cr1Ws</a:t>
            </a:r>
            <a:r>
              <a:rPr lang="en-US" dirty="0" smtClean="0"/>
              <a:t> Trailer</a:t>
            </a:r>
          </a:p>
        </p:txBody>
      </p:sp>
    </p:spTree>
    <p:extLst>
      <p:ext uri="{BB962C8B-B14F-4D97-AF65-F5344CB8AC3E}">
        <p14:creationId xmlns:p14="http://schemas.microsoft.com/office/powerpoint/2010/main" val="263930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267</Words>
  <Application>Microsoft Office PowerPoint</Application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Baskerville Old Face</vt:lpstr>
      <vt:lpstr>BernhardMod BT</vt:lpstr>
      <vt:lpstr>Calibri</vt:lpstr>
      <vt:lpstr>Calibri Light</vt:lpstr>
      <vt:lpstr>Calisto MT</vt:lpstr>
      <vt:lpstr>Constantia</vt:lpstr>
      <vt:lpstr>Times New Roman</vt:lpstr>
      <vt:lpstr>Office Theme</vt:lpstr>
      <vt:lpstr>PowerPoint Presentation</vt:lpstr>
      <vt:lpstr>Loyalists vs. Patriots</vt:lpstr>
      <vt:lpstr>PowerPoint Presentation</vt:lpstr>
      <vt:lpstr>Neutrals 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Rehm</dc:creator>
  <cp:lastModifiedBy>Alice Rehm</cp:lastModifiedBy>
  <cp:revision>6</cp:revision>
  <dcterms:created xsi:type="dcterms:W3CDTF">2017-11-16T16:34:56Z</dcterms:created>
  <dcterms:modified xsi:type="dcterms:W3CDTF">2017-11-17T13:31:40Z</dcterms:modified>
</cp:coreProperties>
</file>