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6" r:id="rId2"/>
    <p:sldId id="257" r:id="rId3"/>
    <p:sldId id="267" r:id="rId4"/>
    <p:sldId id="268" r:id="rId5"/>
    <p:sldId id="269" r:id="rId6"/>
    <p:sldId id="258" r:id="rId7"/>
    <p:sldId id="259" r:id="rId8"/>
    <p:sldId id="260" r:id="rId9"/>
    <p:sldId id="261" r:id="rId10"/>
    <p:sldId id="262" r:id="rId11"/>
    <p:sldId id="264" r:id="rId12"/>
    <p:sldId id="263" r:id="rId13"/>
    <p:sldId id="265" r:id="rId14"/>
    <p:sldId id="266" r:id="rId15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F8F7A9-19C7-4A4F-BA43-5862BB723944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CF76F-2F40-4F3D-842E-736AE9BAC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2024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B8126-EE5C-4D16-A712-F14551417926}" type="datetimeFigureOut">
              <a:rPr lang="en-US" smtClean="0"/>
              <a:pPr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70AD-1D66-491D-BC29-D4A036221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B8126-EE5C-4D16-A712-F14551417926}" type="datetimeFigureOut">
              <a:rPr lang="en-US" smtClean="0"/>
              <a:pPr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70AD-1D66-491D-BC29-D4A036221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B8126-EE5C-4D16-A712-F14551417926}" type="datetimeFigureOut">
              <a:rPr lang="en-US" smtClean="0"/>
              <a:pPr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70AD-1D66-491D-BC29-D4A036221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B8126-EE5C-4D16-A712-F14551417926}" type="datetimeFigureOut">
              <a:rPr lang="en-US" smtClean="0"/>
              <a:pPr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70AD-1D66-491D-BC29-D4A036221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B8126-EE5C-4D16-A712-F14551417926}" type="datetimeFigureOut">
              <a:rPr lang="en-US" smtClean="0"/>
              <a:pPr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70AD-1D66-491D-BC29-D4A036221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B8126-EE5C-4D16-A712-F14551417926}" type="datetimeFigureOut">
              <a:rPr lang="en-US" smtClean="0"/>
              <a:pPr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70AD-1D66-491D-BC29-D4A036221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B8126-EE5C-4D16-A712-F14551417926}" type="datetimeFigureOut">
              <a:rPr lang="en-US" smtClean="0"/>
              <a:pPr/>
              <a:t>12/15/2017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70AD-1D66-491D-BC29-D4A036221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B8126-EE5C-4D16-A712-F14551417926}" type="datetimeFigureOut">
              <a:rPr lang="en-US" smtClean="0"/>
              <a:pPr/>
              <a:t>12/15/2017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70AD-1D66-491D-BC29-D4A036221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B8126-EE5C-4D16-A712-F14551417926}" type="datetimeFigureOut">
              <a:rPr lang="en-US" smtClean="0"/>
              <a:pPr/>
              <a:t>12/15/2017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70AD-1D66-491D-BC29-D4A036221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B8126-EE5C-4D16-A712-F14551417926}" type="datetimeFigureOut">
              <a:rPr lang="en-US" smtClean="0"/>
              <a:pPr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70AD-1D66-491D-BC29-D4A036221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B8126-EE5C-4D16-A712-F14551417926}" type="datetimeFigureOut">
              <a:rPr lang="en-US" smtClean="0"/>
              <a:pPr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70AD-1D66-491D-BC29-D4A036221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B8126-EE5C-4D16-A712-F14551417926}" type="datetimeFigureOut">
              <a:rPr lang="en-US" smtClean="0"/>
              <a:pPr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A70AD-1D66-491D-BC29-D4A036221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pthemes.com/wp-content/uploads/2010/05/Cell-Division.jpg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ell Division">
            <a:hlinkClick r:id="rId2" tooltip="Cell Division"/>
          </p:cNvPr>
          <p:cNvPicPr>
            <a:picLocks noChangeAspect="1" noChangeArrowheads="1"/>
          </p:cNvPicPr>
          <p:nvPr/>
        </p:nvPicPr>
        <p:blipFill>
          <a:blip r:embed="rId3" cstate="print"/>
          <a:srcRect t="7083" b="14583"/>
          <a:stretch>
            <a:fillRect/>
          </a:stretch>
        </p:blipFill>
        <p:spPr bwMode="auto">
          <a:xfrm>
            <a:off x="0" y="-304800"/>
            <a:ext cx="9144000" cy="71628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490748" y="504646"/>
            <a:ext cx="8153193" cy="59400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15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Cell Division</a:t>
            </a:r>
          </a:p>
          <a:p>
            <a:pPr algn="ctr"/>
            <a:endParaRPr lang="en-US" sz="54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endParaRPr lang="en-US" sz="80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endParaRPr lang="en-US" sz="1600" b="1" cap="none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r>
              <a:rPr lang="en-US" sz="115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&amp; Mitosis</a:t>
            </a:r>
            <a:endParaRPr lang="en-US" sz="115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Division in Reproduction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r>
              <a:rPr lang="en-US" u="sng" dirty="0" smtClean="0"/>
              <a:t>Asexual reproduction- </a:t>
            </a:r>
            <a:r>
              <a:rPr lang="en-US" dirty="0" smtClean="0"/>
              <a:t>one organism produces one or more new, </a:t>
            </a:r>
            <a:r>
              <a:rPr lang="en-US" b="1" dirty="0" smtClean="0"/>
              <a:t>identical </a:t>
            </a:r>
            <a:r>
              <a:rPr lang="en-US" dirty="0" smtClean="0"/>
              <a:t>organisms that can live independently (most unicellular organisms and a few multi-cellular organisms reproduce this way)</a:t>
            </a:r>
          </a:p>
          <a:p>
            <a:pPr>
              <a:buNone/>
            </a:pPr>
            <a:endParaRPr lang="en-US" sz="2400" dirty="0" smtClean="0"/>
          </a:p>
        </p:txBody>
      </p:sp>
      <p:pic>
        <p:nvPicPr>
          <p:cNvPr id="5" name="Picture 4" descr="bacteria fiss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81400" y="4267200"/>
            <a:ext cx="2438400" cy="1876425"/>
          </a:xfrm>
          <a:prstGeom prst="rect">
            <a:avLst/>
          </a:prstGeom>
        </p:spPr>
      </p:pic>
      <p:pic>
        <p:nvPicPr>
          <p:cNvPr id="8" name="Picture 7" descr="volvo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0" y="3962400"/>
            <a:ext cx="2771775" cy="2235843"/>
          </a:xfrm>
          <a:prstGeom prst="rect">
            <a:avLst/>
          </a:prstGeom>
        </p:spPr>
      </p:pic>
      <p:pic>
        <p:nvPicPr>
          <p:cNvPr id="5122" name="Picture 2" descr="http://t1.gstatic.com/images?q=tbn:ANd9GcS_8Q5DqxiCN7XSq9aSTCmM4jtD_NTBPK6UfkwB4TIsxReRaJYg2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4267200"/>
            <a:ext cx="2676525" cy="17049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Asexual Reproduction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Binary fission- </a:t>
            </a:r>
            <a:r>
              <a:rPr lang="en-US" dirty="0" smtClean="0"/>
              <a:t>prokaryotic (cells with NO nucleus), </a:t>
            </a:r>
            <a:r>
              <a:rPr lang="en-US" dirty="0" smtClean="0"/>
              <a:t>unicellular organisms. Cell division </a:t>
            </a:r>
            <a:r>
              <a:rPr lang="en-US" b="1" dirty="0" smtClean="0"/>
              <a:t>is</a:t>
            </a:r>
            <a:r>
              <a:rPr lang="en-US" dirty="0" smtClean="0"/>
              <a:t> reproduction. Cytokinesis only.</a:t>
            </a:r>
          </a:p>
          <a:p>
            <a:pPr marL="514350" indent="-514350">
              <a:buNone/>
            </a:pPr>
            <a:r>
              <a:rPr lang="en-US" dirty="0" smtClean="0"/>
              <a:t>	 Bacteria reproduce this way.</a:t>
            </a:r>
          </a:p>
          <a:p>
            <a:pPr marL="514350" indent="-514350"/>
            <a:r>
              <a:rPr lang="en-US" dirty="0" smtClean="0"/>
              <a:t>Eukaryotic, unicellular organisms </a:t>
            </a:r>
          </a:p>
          <a:p>
            <a:pPr marL="514350" indent="-514350">
              <a:buNone/>
            </a:pPr>
            <a:r>
              <a:rPr lang="en-US" dirty="0" smtClean="0"/>
              <a:t>	undergo mitosis and</a:t>
            </a:r>
          </a:p>
          <a:p>
            <a:pPr marL="514350" indent="-514350">
              <a:buNone/>
            </a:pPr>
            <a:r>
              <a:rPr lang="en-US" dirty="0" smtClean="0"/>
              <a:t>	 Cytokinesis. (algae, yeast,</a:t>
            </a:r>
          </a:p>
          <a:p>
            <a:pPr marL="514350" indent="-514350">
              <a:buNone/>
            </a:pPr>
            <a:r>
              <a:rPr lang="en-US" dirty="0" smtClean="0"/>
              <a:t>	 protozoan)</a:t>
            </a:r>
          </a:p>
          <a:p>
            <a:endParaRPr lang="en-US" dirty="0"/>
          </a:p>
        </p:txBody>
      </p:sp>
      <p:pic>
        <p:nvPicPr>
          <p:cNvPr id="4" name="Picture 3" descr="fission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43933" y="4333989"/>
            <a:ext cx="2466667" cy="1847619"/>
          </a:xfrm>
          <a:prstGeom prst="rect">
            <a:avLst/>
          </a:prstGeom>
        </p:spPr>
      </p:pic>
      <p:pic>
        <p:nvPicPr>
          <p:cNvPr id="5" name="Picture 4" descr="bacteria fissi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30174" y="2819399"/>
            <a:ext cx="1980426" cy="12192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Asexual Reproduction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2. Budding- organisms develop tiny buds on their bodies which grow </a:t>
            </a:r>
            <a:r>
              <a:rPr lang="en-US" dirty="0" smtClean="0"/>
              <a:t>into new, complete organisms </a:t>
            </a:r>
            <a:r>
              <a:rPr lang="en-US" dirty="0" smtClean="0"/>
              <a:t>and then </a:t>
            </a:r>
            <a:r>
              <a:rPr lang="en-US" dirty="0" smtClean="0"/>
              <a:t>break </a:t>
            </a:r>
            <a:r>
              <a:rPr lang="en-US" dirty="0" smtClean="0"/>
              <a:t>free. </a:t>
            </a:r>
            <a:r>
              <a:rPr lang="en-US" dirty="0" smtClean="0"/>
              <a:t>(Hydra</a:t>
            </a:r>
            <a:r>
              <a:rPr lang="en-US" dirty="0" smtClean="0"/>
              <a:t>, some types of plants) </a:t>
            </a:r>
            <a:endParaRPr lang="en-US" dirty="0"/>
          </a:p>
        </p:txBody>
      </p:sp>
      <p:pic>
        <p:nvPicPr>
          <p:cNvPr id="4" name="Picture 3" descr="budding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4038600"/>
            <a:ext cx="2133333" cy="1828572"/>
          </a:xfrm>
          <a:prstGeom prst="rect">
            <a:avLst/>
          </a:prstGeom>
        </p:spPr>
      </p:pic>
      <p:pic>
        <p:nvPicPr>
          <p:cNvPr id="5" name="Picture 4" descr="hydra bu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0" y="3429000"/>
            <a:ext cx="1847850" cy="2476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Asexual Reproduction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Regeneration</a:t>
            </a:r>
            <a:r>
              <a:rPr lang="en-US" dirty="0" smtClean="0"/>
              <a:t>-  new tissue growth at the site of a lost limb (starfish, </a:t>
            </a:r>
            <a:r>
              <a:rPr lang="en-US" dirty="0" err="1" smtClean="0"/>
              <a:t>Planaria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Picture 3" descr="starfish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3124200"/>
            <a:ext cx="2030620" cy="1898904"/>
          </a:xfrm>
          <a:prstGeom prst="rect">
            <a:avLst/>
          </a:prstGeom>
        </p:spPr>
      </p:pic>
      <p:pic>
        <p:nvPicPr>
          <p:cNvPr id="5" name="Picture 4" descr="planar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0" y="3276600"/>
            <a:ext cx="2286000" cy="3081130"/>
          </a:xfrm>
          <a:prstGeom prst="rect">
            <a:avLst/>
          </a:prstGeom>
        </p:spPr>
      </p:pic>
      <p:sp>
        <p:nvSpPr>
          <p:cNvPr id="2050" name="AutoShape 2" descr="data:image/jpeg;base64,/9j/4AAQSkZJRgABAQAAAQABAAD/2wCEAAkGBhQSEBQUEBQVFRUUFBUVFBQXFxQVFRUWGxwYFhcSFRUZHSYeFx8lGRUXHy8hJScpLCwtFx8xNTEqNSYrLCkBCQoKDgwOGg8PGikkHhwtLCwsKSwpKSksLCopKSkpLCksLCwsKSwpKSwpKSksKSwpKSkpKSwsLCwsKSksLCksKf/AABEIAJAAkAMBIgACEQEDEQH/xAAcAAACAgMBAQAAAAAAAAAAAAAABgEHAgMFBAj/xABFEAABAwICBggDBQQHCQAAAAABAAIDBBESIQUGEzGR0gcXIkFRU2FxFCOBMkJSktFigqGxFTNUctPh8BYkQ0Rlk5SipP/EABkBAQACAwAAAAAAAAAAAAAAAAADBAECBf/EACURAAMAAgICAQMFAAAAAAAAAAABAgMRBDESQSEFUXETIiMyof/aAAwDAQACEQMRAD8Aeuqin82bjHyI6qKfzZuMfIndCASOqin82bjHyI6qKfzZuMfIndCASOqin82bjHyI6qKfzZuMfIndCASOqin82bjHyI6qKfzZuMfIndCASOqin82bjHyI6qKfzZuMfIndCASOqin82bjHyI6qKfzZuMfIndCASOqin82bjHyI6qKfzZuMfIndCASOqin82bjHyI6qKfzZuMfIndYkoBJ6qKfzZuMfIjqop/Nm4x8idQ9ZBAShCEAIQhACEIQAhCgoCboXN0zpqOlhMszrAZAb3Od3NaO8n/NcXVXXyOse6MsMTwMTWuc12NvfhI7xlccCVspbXlr4MqW1sbELFqyWpgEIQgIK5usGknQU0krGF7mNuGj+Z9BvPoCukVytZZC2jnc3eIZLflOfC6zPZlL5EfUfXKZ9Vsp3OkExJFwPluAvlbINIuCO6zT3lWYCqX1A0lsa6MH7MgMR9L2w/wDsBxV0NVrmY1GTS60T8iFNaRkouoLkpaS6SaaKfZAPeAbSSsw7NhvY3JN3W77A2VaZddECTfQ3AqVqhlDgHNIIIBBBuCDmCD7LYFqYJQhYlyAyWJSdo/pNiqNIOoYYZnSMc4SPtHs4w37Ty4OOW62Wd05ICmdetIzGve2YZRO+SxwuwsNjjw/eue/0A8VwaWpMZaY+y9jmvY8XDmltxhyNiDvI9/FO3S1M3aUzLDGGyOce8MNgB+YHh6pL0cWbeHai8e1jEg7sOIXv6eK73GSrjNtHUwpPFvRd2rGljU0kUxFi9vaAzGIdl2E94uDYrqErXTwhrQ1gDWgAADIAdwAWblwW9/Jy2Bclyt10hxOipg+qmGRZThr8B/blJ2cfs51/RYnVN8+ekKh8zT/wI7wUwHcHMaS+X995Hou9SULImBkTWsY0Wa1gDWj2aMggEvo/dpaSSU6TcxscbnRsYI2B8jvMxNywjuy7RPpm7VNOHscxwu1zXNcPEEEEfxW0NshxQFCSaOdT1mz3vinaB62c0hw9xY29VfbVXcWr76nTEszmOZDFK03cLY3saGgNvvFxe6sQK3ysqyeOu0vksZrV+P4FPpG0vLBSAw3bjeGPkF7xtIOYP3STYA911UrZBdt2ts22K2IFwxFxDjc52O8W3BXprA9jaWd0oBYInl19xGE5FULEOyL7wBfgArv02Zraa6LHDSe/gsbow1icSaR+bWtL4iTfCAbOi9hvH1HgrGaUk9FtHF8KZWNG1L3skf8AesDdrc9wtY29U7gLm59fqNJFPLryejmaZ1hhpmgzOzecMcbQXyyu/BFG3N59t3euP/R1VXZ1RdS05/5aN3z5B4VEzfsA+XGfG7juXfGiItuZ9m3aloYZLdvALkMB7hmchv716wFCRnP0bq9T07i6CGOMljYyWNDew25a3LuBJXRUqCgErW/UOSsnbKyVjAIwzC5jnbiTcEOHiuEeiSbcaiK3f8uTnVkVWkYorbWRjL7sbmtv7XIXn/2hpv7RD/3I/wBVYjkZZnxl/BNOW0tLo36IpXxQRRyOxvYxrXPtbEQLYrfRexaYKhr2hzHBzTucCCD7ELbdVyEmyEIQAoKFrlcQDbM2yG7Pu9kBKzCpyl1qqhpASOxukLtm+AE4bXsYmttYW3g7778lcLCpcmGset+ze4c637E/XmSpOj6jFHCG4BctkeSO03cCwA8VUpJv3cT+ivvWDR+3pZohvkjc0e9sv42VAucbtJy7iPAk539jcLofTq15L8FziPtDZ0c6WljqXRRiM7dgyc5zW42XN7hpzLb93crXonTG+2bG3wwPe/3via2yovVysMVTTyD7s7Af7riWO/g5X+FX5sKcu17IOTOrMkXXG0x8biHwnw2G3a222xYvTBlay8F9Lf8AT/8A6v0VIrjRdRdV5rYdObKP4b4babZn9Ttb4bOvtNr2cHj37rJy0H8RsGfGbLbW7eyxYPpizQFf9LVP8+B5GRikbmLi4cDb3sUgi1r4R9rDuHjbw9VcnSNoYz0ZcwXfC7agd5ABD2j1wkn6KmzGTmCLGxz43/gu3wKVY/FL5R0uLW40vRaPRLW3gmhJ/q5A4DuDZB3fvNcn4KquieS1XO38UDT74XnnVqLmcmfHLSKWZatk3U3S5NS6SxOwT0YbiOEOp53ENvkCRMATb0WBpdKf2ii/8af/AB1XIhlusSFXh0Zpv+k8bZ4BT7Ngfdj9i4i9wyEvc/F+0HNVhsGWf6IChn6QfFWOlv22TvefUh7rj6gOHBXrSzB7WubucA4exFx/NU90g6HENc4j7M3zQPC5s9v5hf8AeVoapgiipsW/Yx34D9V0OXqseO1+C3nacS0e12kot20j/O39VTmvOjo4ax+zc0xzDagBzSGuJtI3I/iz+pVvO0DTnMwQ++yj5UidKmiomR07o42N+a5pwsa24LS7OwzzYOKh4luMq17I8FNWtFfwkYm2Iyc22Y/EPVfQkFU1w7LmutvwuBt72VH6p6KE9bBGWgtx435C2FnaN8vGw9bq7aSgjjvs2MZffha1t/ewCn+ov+VL7Il5b/fo9KleKXS8TZWxOlYJHgubGXAPcBldrTm7PwuvW0rnFMkhShCAxc1V1UdEt3u2dQGsLiWtMRdhBNw2+MXtu3dysYrRUVbGWxua2+7E4N4XKkx5Lxvcs3i6l7kWtUdRvgpHyGXaOc3ALMwBouHHeTcmwTYF5IdIxuNmyMcfAPaTwBXrC1uqp+VdmKbb2ybKCFKFqakWU2QhAIut+rctbXQtDS2Fkfblyt2nXLW95d2G/munWCINAAFgAAB4AZAcFnZSFtVukl9jZ02tAqw6VtIYpoKcAktBkIGZLndhoAGZ3O4hWetDqNheHlrS8ZB1hiA8Ad4Wcd+FeX2MxXi9ip0faqfDRmWUfOk7vLZ3M9zvP0HcnFqAFksXbunT9mKp09s8OldCw1DMFREyVvg9odY+Ivm0+oIXEOrFRTj/AHCqeGjdT1OKeG34WyX2sf0c4DwKaVC1NSu9OdKZoJoIa+mMRkccb2SNljEf2drGRZx7W9rmg2vvsrApp2vY1zHBzXAFrgbgg7iD3rGSkaXBxa0uAtiIF7b7Xtey2tbYWCAkqtOl6AYqV1gcpm5+AwOVlFVV0n1plrIoGBxMbMgBdznSWyaBmey0cVY42v1Vvolw/wB1s5OoGjdppCGwtssUpIFrBowtHF4V1hK2ouqvwkRdIBtpbF/7Ld7YxxJPqmkhZ5WRZMrc9Gc1q7bXROJAclqXU8xOL6CofTEkuMZ+dTOJ33heezfxY5q1jWWop8tIUzg0ZfEU2KeH3dHbaxj91wHiqxCNSgri6v65Uta6VtLK2QwuAfbwIBD2+LcyL+IIXaCArjWbpAlirDHCAGQutIHNzlNjiF/ujcAfE33J70TpBs8TJY/syNDh42PcR/rcql6RpS7SEoy7LY2j1GEG58cyVaWrVc2alhkaAA5g7I3NIyLR7EFXM+KZxRSXaLGWEolr2dVCEKmVwQhCAEIQgBCEICCFoNEzHjLW47YcVhit4Yt9l6EIDENWSEIAWJYskIBb0P0e0VLMZ4Ii2U4sUm0kLnYs3YrusbnPP0TGApQgKo6VdDltQycfZlbhP99o7/doH5SmbotkJobHc2aQD2NnfzJWnpQ7VPFG0Fz3zjA0C5NmuuAPqu5qjoY0tLHG62LNz7bsbjcge276K5WVVx1L7T/wsVaeJJ9nbQkjrWp/Km4R86Otan8qbhHzqmVx3QkjrWp/Km4R86Otan8qbhHzoB3QkjrWp/Km4R86Otan8qbhHzoB3QkjrWp/Km4R86Otan8qbhHzoB3QkjrWp/Km4R86Otan8qbhHzoB3QkjrWp/Km4R86Otan8qbhHzoB3QkjrWp/Km4R86Otan8qbhHzoB3QkjrWp/Km4R86Otan8qbhHzoB0Lc1lZJPWtT+VNwj50da1P5U3CPnQH/9k="/>
          <p:cNvSpPr>
            <a:spLocks noChangeAspect="1" noChangeArrowheads="1"/>
          </p:cNvSpPr>
          <p:nvPr/>
        </p:nvSpPr>
        <p:spPr bwMode="auto">
          <a:xfrm>
            <a:off x="0" y="-655638"/>
            <a:ext cx="1371600" cy="1371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" name="AutoShape 4" descr="data:image/jpeg;base64,/9j/4AAQSkZJRgABAQAAAQABAAD/2wCEAAkGBhQSEBQUEBQVFRUUFBUVFBQXFxQVFRUWGxwYFhcSFRUZHSYeFx8lGRUXHy8hJScpLCwtFx8xNTEqNSYrLCkBCQoKDgwOGg8PGikkHhwtLCwsKSwpKSksLCopKSkpLCksLCwsKSwpKSwpKSksKSwpKSkpKSwsLCwsKSksLCksKf/AABEIAJAAkAMBIgACEQEDEQH/xAAcAAACAgMBAQAAAAAAAAAAAAAABgEHAgMFBAj/xABFEAABAwICBggDBQQHCQAAAAABAAIDBBESIQUGEzGR0gcXIkFRU2FxFCOBMkJSktFigqGxFTNUctPh8BYkQ0Rlk5SipP/EABkBAQACAwAAAAAAAAAAAAAAAAADBAECBf/EACURAAMAAgICAQMFAAAAAAAAAAABAgMRBDESQSEFUXETIiMyof/aAAwDAQACEQMRAD8Aeuqin82bjHyI6qKfzZuMfIndCASOqin82bjHyI6qKfzZuMfIndCASOqin82bjHyI6qKfzZuMfIndCASOqin82bjHyI6qKfzZuMfIndCASOqin82bjHyI6qKfzZuMfIndCASOqin82bjHyI6qKfzZuMfIndCASOqin82bjHyI6qKfzZuMfIndCASOqin82bjHyI6qKfzZuMfIndYkoBJ6qKfzZuMfIjqop/Nm4x8idQ9ZBAShCEAIQhACEIQAhCgoCboXN0zpqOlhMszrAZAb3Od3NaO8n/NcXVXXyOse6MsMTwMTWuc12NvfhI7xlccCVspbXlr4MqW1sbELFqyWpgEIQgIK5usGknQU0krGF7mNuGj+Z9BvPoCukVytZZC2jnc3eIZLflOfC6zPZlL5EfUfXKZ9Vsp3OkExJFwPluAvlbINIuCO6zT3lWYCqX1A0lsa6MH7MgMR9L2w/wDsBxV0NVrmY1GTS60T8iFNaRkouoLkpaS6SaaKfZAPeAbSSsw7NhvY3JN3W77A2VaZddECTfQ3AqVqhlDgHNIIIBBBuCDmCD7LYFqYJQhYlyAyWJSdo/pNiqNIOoYYZnSMc4SPtHs4w37Ty4OOW62Wd05ICmdetIzGve2YZRO+SxwuwsNjjw/eue/0A8VwaWpMZaY+y9jmvY8XDmltxhyNiDvI9/FO3S1M3aUzLDGGyOce8MNgB+YHh6pL0cWbeHai8e1jEg7sOIXv6eK73GSrjNtHUwpPFvRd2rGljU0kUxFi9vaAzGIdl2E94uDYrqErXTwhrQ1gDWgAADIAdwAWblwW9/Jy2Bclyt10hxOipg+qmGRZThr8B/blJ2cfs51/RYnVN8+ekKh8zT/wI7wUwHcHMaS+X995Hou9SULImBkTWsY0Wa1gDWj2aMggEvo/dpaSSU6TcxscbnRsYI2B8jvMxNywjuy7RPpm7VNOHscxwu1zXNcPEEEEfxW0NshxQFCSaOdT1mz3vinaB62c0hw9xY29VfbVXcWr76nTEszmOZDFK03cLY3saGgNvvFxe6sQK3ysqyeOu0vksZrV+P4FPpG0vLBSAw3bjeGPkF7xtIOYP3STYA911UrZBdt2ts22K2IFwxFxDjc52O8W3BXprA9jaWd0oBYInl19xGE5FULEOyL7wBfgArv02Zraa6LHDSe/gsbow1icSaR+bWtL4iTfCAbOi9hvH1HgrGaUk9FtHF8KZWNG1L3skf8AesDdrc9wtY29U7gLm59fqNJFPLryejmaZ1hhpmgzOzecMcbQXyyu/BFG3N59t3euP/R1VXZ1RdS05/5aN3z5B4VEzfsA+XGfG7juXfGiItuZ9m3aloYZLdvALkMB7hmchv716wFCRnP0bq9T07i6CGOMljYyWNDew25a3LuBJXRUqCgErW/UOSsnbKyVjAIwzC5jnbiTcEOHiuEeiSbcaiK3f8uTnVkVWkYorbWRjL7sbmtv7XIXn/2hpv7RD/3I/wBVYjkZZnxl/BNOW0tLo36IpXxQRRyOxvYxrXPtbEQLYrfRexaYKhr2hzHBzTucCCD7ELbdVyEmyEIQAoKFrlcQDbM2yG7Pu9kBKzCpyl1qqhpASOxukLtm+AE4bXsYmttYW3g7778lcLCpcmGset+ze4c637E/XmSpOj6jFHCG4BctkeSO03cCwA8VUpJv3cT+ivvWDR+3pZohvkjc0e9sv42VAucbtJy7iPAk539jcLofTq15L8FziPtDZ0c6WljqXRRiM7dgyc5zW42XN7hpzLb93crXonTG+2bG3wwPe/3via2yovVysMVTTyD7s7Af7riWO/g5X+FX5sKcu17IOTOrMkXXG0x8biHwnw2G3a222xYvTBlay8F9Lf8AT/8A6v0VIrjRdRdV5rYdObKP4b4babZn9Ttb4bOvtNr2cHj37rJy0H8RsGfGbLbW7eyxYPpizQFf9LVP8+B5GRikbmLi4cDb3sUgi1r4R9rDuHjbw9VcnSNoYz0ZcwXfC7agd5ABD2j1wkn6KmzGTmCLGxz43/gu3wKVY/FL5R0uLW40vRaPRLW3gmhJ/q5A4DuDZB3fvNcn4KquieS1XO38UDT74XnnVqLmcmfHLSKWZatk3U3S5NS6SxOwT0YbiOEOp53ENvkCRMATb0WBpdKf2ii/8af/AB1XIhlusSFXh0Zpv+k8bZ4BT7Ngfdj9i4i9wyEvc/F+0HNVhsGWf6IChn6QfFWOlv22TvefUh7rj6gOHBXrSzB7WubucA4exFx/NU90g6HENc4j7M3zQPC5s9v5hf8AeVoapgiipsW/Yx34D9V0OXqseO1+C3nacS0e12kot20j/O39VTmvOjo4ax+zc0xzDagBzSGuJtI3I/iz+pVvO0DTnMwQ++yj5UidKmiomR07o42N+a5pwsa24LS7OwzzYOKh4luMq17I8FNWtFfwkYm2Iyc22Y/EPVfQkFU1w7LmutvwuBt72VH6p6KE9bBGWgtx435C2FnaN8vGw9bq7aSgjjvs2MZffha1t/ewCn+ov+VL7Il5b/fo9KleKXS8TZWxOlYJHgubGXAPcBldrTm7PwuvW0rnFMkhShCAxc1V1UdEt3u2dQGsLiWtMRdhBNw2+MXtu3dysYrRUVbGWxua2+7E4N4XKkx5Lxvcs3i6l7kWtUdRvgpHyGXaOc3ALMwBouHHeTcmwTYF5IdIxuNmyMcfAPaTwBXrC1uqp+VdmKbb2ybKCFKFqakWU2QhAIut+rctbXQtDS2Fkfblyt2nXLW95d2G/munWCINAAFgAAB4AZAcFnZSFtVukl9jZ02tAqw6VtIYpoKcAktBkIGZLndhoAGZ3O4hWetDqNheHlrS8ZB1hiA8Ad4Wcd+FeX2MxXi9ip0faqfDRmWUfOk7vLZ3M9zvP0HcnFqAFksXbunT9mKp09s8OldCw1DMFREyVvg9odY+Ivm0+oIXEOrFRTj/AHCqeGjdT1OKeG34WyX2sf0c4DwKaVC1NSu9OdKZoJoIa+mMRkccb2SNljEf2drGRZx7W9rmg2vvsrApp2vY1zHBzXAFrgbgg7iD3rGSkaXBxa0uAtiIF7b7Xtey2tbYWCAkqtOl6AYqV1gcpm5+AwOVlFVV0n1plrIoGBxMbMgBdznSWyaBmey0cVY42v1Vvolw/wB1s5OoGjdppCGwtssUpIFrBowtHF4V1hK2ouqvwkRdIBtpbF/7Ld7YxxJPqmkhZ5WRZMrc9Gc1q7bXROJAclqXU8xOL6CofTEkuMZ+dTOJ33heezfxY5q1jWWop8tIUzg0ZfEU2KeH3dHbaxj91wHiqxCNSgri6v65Uta6VtLK2QwuAfbwIBD2+LcyL+IIXaCArjWbpAlirDHCAGQutIHNzlNjiF/ujcAfE33J70TpBs8TJY/syNDh42PcR/rcql6RpS7SEoy7LY2j1GEG58cyVaWrVc2alhkaAA5g7I3NIyLR7EFXM+KZxRSXaLGWEolr2dVCEKmVwQhCAEIQgBCEICCFoNEzHjLW47YcVhit4Yt9l6EIDENWSEIAWJYskIBb0P0e0VLMZ4Ii2U4sUm0kLnYs3YrusbnPP0TGApQgKo6VdDltQycfZlbhP99o7/doH5SmbotkJobHc2aQD2NnfzJWnpQ7VPFG0Fz3zjA0C5NmuuAPqu5qjoY0tLHG62LNz7bsbjcge276K5WVVx1L7T/wsVaeJJ9nbQkjrWp/Km4R86Otan8qbhHzqmVx3QkjrWp/Km4R86Otan8qbhHzoB3QkjrWp/Km4R86Otan8qbhHzoB3QkjrWp/Km4R86Otan8qbhHzoB3QkjrWp/Km4R86Otan8qbhHzoB3QkjrWp/Km4R86Otan8qbhHzoB3QkjrWp/Km4R86Otan8qbhHzoB3QkjrWp/Km4R86Otan8qbhHzoB0Lc1lZJPWtT+VNwj50da1P5U3CPnQH/9k="/>
          <p:cNvSpPr>
            <a:spLocks noChangeAspect="1" noChangeArrowheads="1"/>
          </p:cNvSpPr>
          <p:nvPr/>
        </p:nvSpPr>
        <p:spPr bwMode="auto">
          <a:xfrm>
            <a:off x="0" y="-655638"/>
            <a:ext cx="1371600" cy="1371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4" name="Picture 6" descr="http://www.eurostemcell.org/files/imagecache/180pxSquare/resources/planaria%20imag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3810000"/>
            <a:ext cx="1981200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Sexual Reproduction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Sexual reproduction </a:t>
            </a:r>
            <a:r>
              <a:rPr lang="en-US" dirty="0" smtClean="0"/>
              <a:t>-  genetic material from two parents. Allows for great diversity.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1026" name="AutoShape 2" descr="data:image/jpeg;base64,/9j/4AAQSkZJRgABAQAAAQABAAD/2wBDAAkGBwgHBgkIBwgKCgkLDRYPDQwMDRsUFRAWIB0iIiAdHx8kKDQsJCYxJx8fLT0tMTU3Ojo6Iys/RD84QzQ5Ojf/2wBDAQoKCg0MDRoPDxo3JR8lNzc3Nzc3Nzc3Nzc3Nzc3Nzc3Nzc3Nzc3Nzc3Nzc3Nzc3Nzc3Nzc3Nzc3Nzc3Nzc3Nzf/wAARCADUAO0DASIAAhEBAxEB/8QAHAAAAQUBAQEAAAAAAAAAAAAABAIDBQYHAQAI/8QAOxAAAgEDAgQEAwYGAgICAwAAAQIDAAQREiEFMUFRBhMiYXGBkRQyobHB4QcjQlLR8BViM/EkglOSov/EABgBAQEBAQEAAAAAAAAAAAAAAAEAAgME/8QAHxEBAQEBAQEBAQADAQAAAAAAAAERAjEhQRIDUWFx/9oADAMBAAIRAxEAPwDKZ0GdQB350NIM7Yo+RQRkk6fxFIaP09PnUgGkn3BpONscqfZdBO1Mup54qRI6GufGlZxXD3qBS04Oe5psDfGaXnalFq5GD1qWtrkSKN9ONz3JzUOD3oizVpJ0VDuWFRaj4B4aru1+w2IxHnt1qf4q+k7HbO9E8BtEsOFQRR7KqCo3jUnq2PM1uTIPaat5cvt2qasm1L5Y31jY1WrNz5wOMjr7irHwwYkUgYweXb/d6Iqy7jcb8M4zc24yFd/NUH4n9qF+3YbXEmg9NO1Wn+Jdi0d/DeJy0YY47ZqiPIViLDo1YvP1TpY7fxHJ5Ekc0WSVIypo6z8UwwRJAUYaF0ljy2qlLdsM5GfhShdgEnTzrUtFkWy48W3LMRDCoHcmgDxu61GTIDSnLfLaoZLyMg527UoTIxUahyNFtqxIXV69yxLahn/uT+FMh28hos5QAkDtyrioMD3714jQjE7DH60XwyGWPVjueZNXzwb4UE0TXF6py+2kjkKgfAnBzxzigmkQ/ZYCCCeTMN62AhLePCAAflW5Aj7iwtwmRGvLCjGwrKfFdgLHikmBhJd1FapdXGDvyHSqh444ebqBLpQSUGNhyHU1VKBbjE5bsrfkaFDYPtRsXoaX2jbFDFQ6+9Y/SbbJydqe4RCbie6PPToH500VKHc4o3wwwEd1IcHVLjf2H70deKA9IkBYYHvTRwpG5rrMC2E/elAFl2AIJ5UkLIFzimT1HWiJlUDOD2odhjlQjZHMjlSRzpXKvEDGRSnM/I13PU/Gub8xuK6Oe9QKHL2qc8N8Pe8vIggOAckjpQEdrCeGG4NxiUPjyu4/3erl/De0ZuIM676VzioxpTMYrdYhjLICPpVY4pKS2e3PNTtyWQESH1IPSR27VUb+41TOM9zjv1rW/FIN4dKySaioxy+NWK1uEXUVOxGRVOsLpQME5ApHG+N/8fEGjOpm2wDVq6g/x9xa0l4fJblgZcbCsveQkEdCaXf38lzO8srZZt/xoTUWHtirQcD4HxpZb0b/ACpuONnLADlR0XD5G0nG2Mn2omoCp2/KupzzTkto8TBWU7n9aQwKHqKkeimmAGHOM4FSfC7G74/dRWsKnQThm+VRduVOlSeZya2f+HfCLa24alxHpZ5Dq1dd6pEnfD3B4eB8Jit41AZR6jjmaVd3ASMkjboO9SNy3p5bdh1qq8UuWMpDHl0HIVtSGp59chAJzRUlqLrhc8b7goaj7RTLLk8s1YrWICylKjPpIzQmKXaCOW4ReQXH4igNxzoziTYuLsjB9QH40Hq1L2rE9JE4AiZs8gTSLKdrbhkJGR5krn6aaavCUt399qRc+nh9ioP9Lt9W/ajr6oeIUSv5Rymo4zzx0zXdQGSBj8KbIwd9/cdKUCyDIOR9aiRI2o7/AIUw3wx2okrrGpSM9u9Nad9+Y51IOVAakkdRg/OnZNOTy/zTJweWRUHVYk4pRBY7nO1I+7jng0SI2QK33lb/AE0gmPBGTsV51ofgG6+yfzWxokGnI6EVRktvMlDIPvHBBq48KuIuGWoiYqcDLA86iuPEr1PKJJyGBHuKpnEZvLkZlOohc/j/AL9aY4hx5WJEByvXHT3qDlummJIkKvzHY1encPycXeEaUOM536YqJu72S4ctISc8x0pMrMchtt84NMacHGM+1OC3TZJOd/en7VfMkC7b9/p+tN6dx9M0Zw2JmuV07nO3vnbFH6Fh4TwtWQOV+9Chx7nP7VOf8Yy2/oi++2FGOigmnvDFo11bQO2+Qh+Ix+xq+Jw9BECVGwONuuDXWRi1mPFeFhb5V0bRxBmPvz/WqlxUIs5jTfTzI79a0rxSfKnkVCofOSf+ox+4+dZXeShpmIO3fvWemoTE2k6s1fvAPiaSyuo7KZy0bkAHtWeZ2o2xnaGVGUHIIO3M1nS+iruTXBnXpUjc+1VC5lLTtoOF/t9qG4f4mF1wsan/AJgGMHcfWkW8jTKZM+nq1ata5iXslJIRBqY7VYLyT7LwK4cDdYiM+9Rnh9Q0DvjBxzPOu+LLnRwFlBZFOxB2JrKvrHrpSfPLf1SD9aGVQDtRV1lonI3/AJgyR8DQ24XONs0QUFxQ4jVTzLV6+ysdogHKBT9STTfEnJkRdthTvEtrkLy0xIv/APIo/U67f3L8CK4gOdRG47V2UaZMgkDsTS0KnOTv2xjNBcOWAJx7HFIbIGGO3wp7ODy58s14ANt909cmlA5QCcFSPYGmvutjSRvyNG3ECqoLZY8xjb6U2ipINIBz3zuKgbRUkBABGeYoq2U6BGwyoP0P79/YU0kTRvupz3HapG2QHBIGep7ilFW9nIQHAzGvUDf4e9N3ZlZ8owZKkZY5Vt8xMwHPI/aoxnmilLudYPPIG9SNCJkAKgk88Z3piQ432PwosyJIMpyxkr1+VCyhckk8+e1SMk5Y6tx37V3ySw2z/v8AuKbPpORzFTfBLBruZRGNm6Hke4pwIiaBwAdJ3HbrUp4eTzZF/vRsZ9v9zV8PhRJbTOnDDlt+Bqv2PB5LLjbQqMAjUv8Av1FPlS+eDrFUVzjZGBB7Dfb8atM+EibA6UJwK2ENmmB94Z5d96I4odFrI++ynOPrToxlPjW98qSdST5rEqPh3/EVnLbk1c/HCs97lM+sN8cA/wCfyqvJwe5MeoRMdXIYrNMRqsRvSg+kjP0og2ToSGBGNvc0OwCnHXvQkpY3ejSMsBmrlwy8+0xJCmTnkvIAdc1n9vgMC1T3DLqRHHlYUdSdyf0pMbDwGERIMsWwNz0JqH/ifIgsYIw2GJzp60Z4a4gstsqpoG24zmq1/ENv5yHGWb+onlVYtUlpHWAaTgFznscAUjWMYkT31KaXp1RIoxkMx/KnFiUI5cPpXbKj+r3rKRV1aNNN5kMiSAYBAO4+VJ4tkcRnzthsD5DFM24M3ERpOMyD5jNHXnEpWupfMjjkw5ALLyA2omqkTABslcj8a4katuD8M09MrDdTj36V5CcYYDPtUXGByFAAz0NJ8rPpwAR2pYZ1B9II+dcDnkdyejClFRxzIMnDL2NdMUb+opo9xypcTEblWUntRQIOMMhz3UqfyqQdIcDmpHRhRcC5A0kH27026yJ/49JPsedLhJkYasq3ucipJazj1R6VHM/d5EU9xHgzSw61QEddt/3pXD42Ei619WeY61cLGFZIQpGe9SY/c2rwTlCpz0pqSJ3OACe5xy+NaP4g8NGWTXFECSc4NCp4e02jGbC4+f50hn4gYbSFVHuRVy8BQIZiUcNg74INVu7jggvHiwTg77Yozhd+nDb2OaEkEHDIzYyPgaQ2yBBoGcVC8Z4dGtzFckY9QBI7Zorg9/HfJHJE+UcZAzR3GIPNtGVBk4OKCkrBR5CkH+mk38WuBxgHIrnByTaL3UYOaa4xeiJPKjGqRhjA+X+aYFGj4MOKeI1g8stHC5LtjYf7mrqvhqzhgK+UuMdqI8McLFpE8rjEkramPxqZlK4YEjIrQYn454MLKOR0UID1AwTWbOF1encd62H+Jt3DJC1vG5LHY6TWSy2rxtkjbvzrNM8cg0nOF39zjFSNpECwJAz2G9C26qDpIJJqTgXy99GPfkKokrwviD2lwqJqRemP/dFeJnnuESSRlK42BO9Qn2gBwxB2O2ForiUz3CRkasY2FP4g1r6I10n+YdQwRtpNOuVhtHfXgIracEZBxzNcjEa2xDLmUgYz03NDcUgaPhUlyzoob0qoO5zWEg+FgtfwE/8A5BSZctK5A5kmneED/wCbGei5P0FO2Ufmazpzy96p6RLvjbOPrSded9yKdkUkH0jvtvQ2ncZGMfKgngSMelvcgUtEic+uNx74rkehjzx8Sacw2wUuT00g1ITFHGo9BYbciuf1pTvExw679wcfhSYIzpGqTfsTmuzoxQ6EJ+YqRpyM/cfHXAzn8KetwC4aNznqCNJoaOG4Vs+SwHxxRtqq5AYNn+0jNKWPhbEmPfbPUVa7YaSpWqbw0hJF0nT7VcLYl1Uj86KsS4QOvqAI96juKwwNHgqSR1UVIxnCDJ371DcaJKMQcEbimJmF8YLfxAJJF/kiQEnPLfnUpb2MCX81ze3CPbMpyG7Y22qK4+uuVwXJOTsRyqDdX06Wdyg/p1HFdOev5Y6lvi2+EPEn/HX72+omzZjo1c13/UVd7nxpYmVLdHBZts9KxyFjHIdznvU74Z4RPf8AE0fQWUHbb/e9Zn2teRvdlp+xh12VlBqqz8Thi4u5uGCnAPq5c9/yq6WNuEsgpGwXAFYt/EmOSK9JjLAg5ce2+KZ8FbDZ8St5I1MUisp32NVHxj4vkilksuDqZ5sESSIury/lWYWXGeIW9mYUuXCEd99+1WDw5fWQF3w+7lWP7ZENEm2AdxjP+e9a45/q4z11/M1AyCG5m1XEsgnffLEqCfbvS+F8LfiNxo0jQDuwBwMVZeNrw224GOF+ZFNK8oKaFGY1yCTkew/H3qc/h1wwQWjSvE+JHJUkbj51rrj+esHPf9TVB4lwZ7ByqDK9GGR+dARQSyyqkagsTt6s/lW08a8ILxYh48ID94YxmlcD8EWfDCZJFDyc8sOVYsa1mtt4auNIedDp7sKc4lYw2ltqZkQ5xldz+VaP4jjjhg0gBc7ZJrK+Os0hddTDTvpA5+9Vki0KkXnsCJAESMFmYbbmgfFKJa2626qTlwfMI+9tk/mKOsURxokkySg/lg4OMb/p9KivFdwJpbWMRCMIh+OOmc/CuUKP4VtI7HbTG5/CpbhNkzWSuJfK1MT6zgN8Ki7DaG4PaIj6kVN2k1utjbxyq+tAcnJ3piMybFgcqc9N65pGdnXl8D+FEX0YiuCSp35Y/wDdCvGXIwHGR8qzG3Q+BnHzyd/rTsRkyDlwvTJz+HKmo4CM5OSOhPOno4ZCfQiqB70gSi+nPmORj+psCmbhmUeldXyz+9EQxyf1agT0xmm7hFHRsg8+30zUjUWtxsdGfYEU9CrhssxIH0pyKOJwD5pB9lpcY3Yeth/2qUG8OuArDO5Hartw2RJIVK425jtVFjjG22jHepzg3EGjcRlyR22qK4eZ6cZ/Wh7qEXETIT94ciKaEwZQy05FJvvRqZz4j4Fc207NCjMhOSaiLXgN7dvgREAnGo1szJC0Z8xQaDEatIAFUDoAK1oxUOFeAVcKZCWbmT0zWieHvDttw2JVjQahvmiLKMIoqUiYKoOeXeukYsFsNMWkcwKz3xZwZeIXTqsZYuhUtj2H+K0KM+Ypwee1d+yxMcld+5FIfOXGuAX3DJpYip06diOoqOEsswVXA9IwARuPavpDiPBba6GXjU7YO1UbxH/DpZ4jccKwsoz6Oho/8a+frPeDRRyS4mA2GV33zn351sfg9i1oiBAETYZzWccM8HcUNwBNAQUbfcite4Bw77JbIhTGkAGnfn0fqaQekcvlTMwyDTxwFqP4pdi2tnfmQNhmsw1TfGcsWCCy5A3yazDit1E0jrEA2R6mx07VZvEvEZ7lpXlCIOa43+WarDwibWzxYEi7Y9utY76MgWMaJkfSPLOAcn261BcZmeXiEhcaSoC4FWCdDbwC4BGFGofH/RVZnEkjtO+W8wk6qObqsFcOiaWGRV+85RB75NT/ABGCR/KzJbySAEOQ2MdhUJajRagjYmRcfjU1ObSdIzFBMoUYLGXJY/OmaB3ErbWmoA6huN6hw5fI2+RFWryw68jUFxK0aGQsEAVt8/6KxHQDpkHPYe5FOxOEIHlg+4ANcjDNsBgfClGAlhnA36nekDUleUEaMLyOTQ91HEeS49wCPxrgVV5SDHQKf0pbxNpDFWAHUk/lUjVu1sh/8jg8sBs0+JlY+mXA7H/AoVWJY4ye+4H4GlaIAcyM2/QDb64pSQMyHAUZA5kCux3KrIvo5HnsKGEluVwSAByGTn9qQbgA4gCe+rB/A1JcuHXYkiGMke5qRSbSw3qp8Nu2GPNjAB6ovP6bVYI3XAZWytYrUSyz5UgZzT1kpZ8880BDvyFS9lHpXIzmtQVLWwXTywaLQahgnaodro27Bm5HY0k+IbeAes/SusYqywKV2FFpqH3qrlp4itXIAkQ/A8qsFvcpImVO1V0HyMjHKkIug8hilKyuCQa4TjcUEoxR6tQUZ+Fe2B22przRjIFNNOoGTyFCPTSBEyxwB1qn+Kb4vC6pKoXHL96kOK8YjQmMMP8A9sVT7+5W6lkK4ZlBOCOvxptyDPqBt7RJZpftOHLYxrGQppxo4m88JoJGyEDA3FGRW2SyqhXO+55mnYIUkkFuFYktlsDJwB3rhrp8V6/4dq8PGJYm89hlx/2HY1n6ieJ2idWiYcwwIxWwiCaZ3ht0ITOUV+h269+u9McU4fDJG9reRW7zSYcFhzwe/Snnpmxmceoxw7lsyM2T7CpC1s57vUYQpC7Ek4qU8qzWSVRFGGSQKiBdhtufrSrTh8kOsW0rb41ZXG9dNmMprhxWRBijprOOa3ZGAINQfCpAkmkEb747VZrYhh8edc+bsdLMUbiPDpbSbA3j6ED86CCAkf1HtjatDu7VZozkD/NVm/4SyMTCQMncGtBEhWUZ3HcqtcnZwmrLcupx+lEFSmVc+ocz2pqRTIh5/QH8TUkerq4zrJPYE7V5oPMz/O/+q7k0xcHypCFcau53rsVwdlZzJk9gBSjqqkfpAJI7tn/1T0Whn05T/wCw2+Vc8kuBkqg/tHP6CnNMYGFGB3I51AoSi0kBCrn+5WYfkasnBuKfaBoc+w3J/OoSOzkuYwAuw5YwK4iXFpKNc7Rqv9o/aiwytFsQHK6gMc81NwACI+wqr+HrnzrdWcscbZfnVkVzpJA6bjvTyqo3jnxJc2EyQQICGz6uwqjpxviEz6jLk5JwRsBVt8f8OeaMXKjaMEke3eqAjyQyAowwe3SteM4sdvxy/jcZjj7+kEH860LwN4u+1zLZ3mpXJwMnOdqyqG4ujGzRL5mOYA3FXT+Htq9xxb7VOhV035YwcVuWDG4W5DIGGwPKuvspx+dIttoVHYUm4fCnNGIO8m+55VDcZ4rHDE0aP6+wO4/Cnr24ZVIjbSe+M1W545ZpC0ulxn7wQVSG1H3JdwzBdTcxqbUaRBGCulgNWrJzvinr5vL9OggEfeFCJnSRHIGIGG11jtcnmKK//kIGkHHMmiLWU28cjRuA7v8AFgv6dKj470RzLEAjFRrbljFAX/FWLxyJBJ5EOTIVGMn+3fmBXOc302pVrvAJiYmXVpV22+vemp1AADOGndiy+YQMgdqgl47LxGQqLaNdDBk9WAgyN/jRE1vMbRi7NLLpwrjIAO5zWpMFqP4xZab4zQsBCGVmVz/UTvigG45LbzzJpUrqIXGcfWpwzW8HCQsyea6swYt6txzBqPfh1rFK0ghLeZuU5hD7HtvV8q8OxMIX9ZCAbgY5mrBYz5Ue9QT+pSQuQRtjv1oi1uGAUdRzrnxXSxZw4KntQN3hs7mmBM5QYNeXLnJJ3re/WbEZeWgkBOk7djUNPEy5AcKDz3q1TRaVLDlULfwrKGAJ7gCmqKtcwqsmWOs9805CqR4dy7E/0KuB8zXryFg/3iGHYUiKMICWUsT11UofFLK50xxhUzzYE/nUvZQgupdBq6DvUHbvI7gaGxjYDOT/AIqx8NTRpLaAf7EPL40wJy2iLJpEaDHY0PxHh5bBAy2dsCpKwBbGFwO5/QVORWKOuWGSe45VYlH4ct1bXRkX7nLT3/3NXC1uSqIZVwCOvSiV4PFqXbZelHPYK8QXkRyow6rXHpIJkZJUyjjBI5YrOeKeH1gLSWpLJnkegrXrnhYdcOCp/uU4qDufDN85KxXGqNvlit78ZZ3wzg11JIsYcwZIyeta94R4PDY2yKrazsWfqxoew8LSllN1JCxA56N6sltaJaJoiP0rU+C/UsrKiADYAUFdza20rnA54NJAZwQSa95YAz1qQWUAqdQyKjJo0BOgYxvkVK3LqgwBk9qjOIApbMAxDN1PSkIGW41yMswJUfdPIk0DNDEoAYSB5SQcciP80dHLGspM5GvBxtkE0RFHAs6tPsoAI3Fefrra3Ir5VoEaKKJTCmBqbmMdfeo++vY5rJhLmWMsF1J1/wAftVlvXS4uCI1Cq27ITkEDH+4oaQwhliEK6SQSWG3ccqzO/qvKpW7w2Mb3BEsiuAEJTSBvUf58k1zptC4DEny2c4PXFXG54Wt5H5ROFlYgKp5HO340AvCl4dHOkUPmSA6RJqGG74NdNmAhYEliMawjXIdbsDyJ22P+5rv/ABsqzS+ZdPHuAAcDOBTllClpdiOOP/4zLlW1/wBR5nFFvw8zTO0utOWAWXf33rn1b+NSI+S4aREUKigbIBvk9d66IWhdHyNzgikWselGOPRn0jmV9zT/AN6InWGxjeuf310/4cmuVVNaH1A7rR9tMjxAjfIzULLucuFduRyelKLkQEQMNeNl1cjW52zYkZZyoeMnYDK/CoiY6lIxzrkshCFpC23I9KbOgDLb9tjtTetU5QfE3AlAYbfHH4Uvh0f2l9KRjbbJyT+1d4j67gDQTkbbVJ8ACxygNj4g8v0FdJ4zTM3DpYUJG2r605wmCaOf7jKvUnmfgO9XNbWGWPlzHOmbnhOUJXYdFHWqAXwaWNiFT1Y98/j+v51a7XGkA4yOgqj2XnWj6FXSo3JxvmrFwq8VYWklcYGOtdJ9CfVcHNPRgncfKgkuPMx8OXbNSNqAVyaMRMiAjGKQLcahgYo3QCa6Y8fOrPqCxxb08Ixj4U6qYH406qCmAOUxyFNtGzdcUawC0PI4G+aYAciLECW6cs1XeJeZLPrVjjGNOOVS3FZ8qSDtyz2NV66nlkYxW4BlC51k4Cis93IZA08yF5I9BUgaQx2xXIVjWJBqBYnfOa5awCSbRdkGTmSp2980XJbeSZZ/MVgwIVFxtXn266fDRMf2NlBEkspbSzch2Ga7LBDHCiRriOFF1EjsKEXVJFHGDoLscDO/wFPlCyuTsQxy0h9qpFQsm6StG2nycOp6HP5UNMVuol0xk68xsMnCU9e4tGEsTBx5eGAbYjvQ0rrpEixuUDckG+Ksvg+G7VbKCRPtRIQLpVNOw+JPWuXt3GzqpRGRRhGM2nIplprNfMjiYvLgHSwyy55UFc+YWAiUNgYI2AH4b/tVvxYfn0htMagDGfjSCoWMuwYkDYZxT7GJEdliYkgAerYU2wkjhyACxHpNc9dcMYJxvuTsop7yZ4tSZxq2BGMilxLiNGVAZF3BJ+VKmYod2B268x71RBY40LP55aQKvpVueaQziRhrwDRDNAVYnUx07YGM0xgM2PVpHtTKERxZ/Ib06MY6jP50jht3NrDOrPj7u2AKc40hjAljGTnGSeVR9ozl/MuZQFU9eQr0c+OdaXwqTVArMcsRyFTUCgrgD1Hr2qkcE4wvmLGFZgTjWRjA7Vd7ZgyKQcE9O1IOSWCSjQBt196QOEHzEO+hTq0927mpS3UYGPrRi7DemIDYWjxDVLksTmpW3Vl59aSuCKeVgN/lSD69KcG/PpTIdcDJpRlAwD1qB7GBzpJfSNqbaXAoYzZznenEcurgIuc+moK84oTIY0O4Pq+HWjOIZkt2TPOq3cI1jbK1w2qSTbOd8dPnTuTR+n7i9jw0JfdSF36igb3MVqRAxM+r0leRU1yO0nIXMR5feI1Bh0PMUidpnuFhRSpOAFxnA7CuHXVrpJIQA/2hCAUKka26MT2NJuCInc6GbJOVHIj2pSyTrdNG5LKAF5bZoVbqJOJBExqZypy2Fzj3rEaAXvFPstu6QKZVGY1dm2QdffNMRcQLWpa4SYW2jGpBpB9sipqfhMF1Aswt1EmCpblvnfIx7VV7+2kt/MVJQ0ZbyvLL7Ix6npXbJjlp2Hil2LWK0a3RkmOBId208iT/AJNE388kFpptUEzaxq/mY9t6r1+ZEbWiMksXpbBJPxzTllay3mm5uAxfUNOdgcdTjrWOsn1qJThds7qwkWPWAdRU7AfHrR8lt5bE5iZs6W1MAMjt9a5ZwQyCd0kVVA0tgbn5fGnrax80yGZiN9i2xPeubZsR4t9KoxCg5IPzoSTVFEja2MWSQuOR6U9Lc4LRxZLMw1c8A1y5khXIAyPbpWfWw73AVFMWdRIHwHWlQJ5hLTFVG4znnS4o4wQSdTqMspHOliF9UbRhnZhp0gYAJrJNIqxksoO42DbU79naOIOZUOoZIXvSzHHFcBCxOk5bH9RouVoXZ41beXABG23WqasiA4pAxtiyuWX72yjNVxQNep/SO7tsKuvELaSI+ScZYDbHKqfe2RhvNOonBzknJr081y6iV4dcxQFRAhaXueeO+KuvBeICVIxOwQ9ADms7tGZG0RqhJ3Yk7n477Cp/hkpBDzSehd2YbZ9h2FdMYalalZFBjPpxtRoGRUJwGcSxL3K5x2FTqrkVfytJkcRIzMcADc1FcQ45HAhMbA4fS2elI49fKo+zLzYH69qpMkplgZMMUOOvPA2/EVm3GuZq5rxlpIyM79P0H6fOjrbiyzpF6gRj0kdeuKzqK5kjwrOScc+3UVPcLZmA9znHvRO5TecXMXIlUqG58jTkKlwCefWo6yjyOdTVumBvW9Yw20IIyRUBxgQyz6WGoqNlxVnnYRxsx6DNUTiFwxLTDZ5iVjwNyP2rPfWRczaaZ2ZlVmYE4XTvjPXenI0XWW9ROdKBeQpvhSi9aVTJoMI9Jx1PWmJJpLeUoMAx5OeeTXH81v8A4MmhitosTaWlLE5TJK/Oq3JM54jA8LJJGqnWSNhg5ByOvtUlfXiGRtXqeTBJB5D4dKAVlLol1tzJA+7T/wAGJJZpLhHSGCRnClo2LaVJPXPeqh4gnuopWtLyNM4DKFOy+9St9fSs6Gwf1Q7FQCSSOlNcSjvZLmGa7tgjSAaSzD1HpgjpW51gk1AQxfzik76RKvp8ttQz71L2OppwFUhRkMdWSTRXD+FS36rJOph321qSN9udWGXhNmLWCVcIEU+YgJJJPI1zu363MgCxsVCuZpFWInJD7AfOifMkt4Y2hVbhWyAVTOMH60R5Re2ihEUcetMMrNzI/wBzS0+zQqIpQ2ob4VthRpQELsYHbOCBzG2aEQ+oe+rPvgV6vVi+NxK2IAtC+kFtR579KbclrgHl6BsOVer1H+l/sPaoJWlZySVbA+tO+QjXGdxo5AH2zXq9T+IoKJo2lkJL551B8ZgRYhIM6jtzr1errw59eIRx5UblDgBguBsPjRPD3eQRlmJy+4+BxXq9Xeeua/8Ahe4l1gavvSEH4A1oUSjy69Xq1RVD8SMVvZ8E7Hb64/Som1jDCWZmYuBkb7cq9Xq83frrz4FnUSBXcZbIGfxqw8NQBVIr1erH+NrpabEfdPtUtETjFer1eiOVNcRybSbcj0HlWfXajzYycnzW0nJ5dNu1er1H+Q8eiuH2scSLjJMkxViTzABpHFLWNrePJb+Y2l8HGRzr1erjPGr6DvrCCKWTCsdMKEFmO2ajI2LpIGPLYHsK9Xqqf9lWbNrKg4Dj1AfGpu+t0uLiKGTPlR7BR8q9XqZ4OirjVFFGsbso1Fdj0oe3mkuVkMrbhMggAHO1er1XXqg63t0gyVycr/Uc4zj/ADUV5zrPMAR97tXq9Wb41H//2Q=="/>
          <p:cNvSpPr>
            <a:spLocks noChangeAspect="1" noChangeArrowheads="1"/>
          </p:cNvSpPr>
          <p:nvPr/>
        </p:nvSpPr>
        <p:spPr bwMode="auto">
          <a:xfrm>
            <a:off x="0" y="-966788"/>
            <a:ext cx="2257425" cy="20193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data:image/jpeg;base64,/9j/4AAQSkZJRgABAQAAAQABAAD/2wBDAAkGBwgHBgkIBwgKCgkLDRYPDQwMDRsUFRAWIB0iIiAdHx8kKDQsJCYxJx8fLT0tMTU3Ojo6Iys/RD84QzQ5Ojf/2wBDAQoKCg0MDRoPDxo3JR8lNzc3Nzc3Nzc3Nzc3Nzc3Nzc3Nzc3Nzc3Nzc3Nzc3Nzc3Nzc3Nzc3Nzc3Nzc3Nzc3Nzf/wAARCADUAO0DASIAAhEBAxEB/8QAHAAAAQUBAQEAAAAAAAAAAAAABAIDBQYHAQAI/8QAOxAAAgEDAgQEAwYGAgICAwAAAQIDAAQREiEFMUFRBhMiYXGBkRQyobHB4QcjQlLR8BViM/EkglOSov/EABgBAQEBAQEAAAAAAAAAAAAAAAEAAgME/8QAHxEBAQEBAQEBAQADAQAAAAAAAAERAjEhQRIDUWFx/9oADAMBAAIRAxEAPwDKZ0GdQB350NIM7Yo+RQRkk6fxFIaP09PnUgGkn3BpONscqfZdBO1Mup54qRI6GufGlZxXD3qBS04Oe5psDfGaXnalFq5GD1qWtrkSKN9ONz3JzUOD3oizVpJ0VDuWFRaj4B4aru1+w2IxHnt1qf4q+k7HbO9E8BtEsOFQRR7KqCo3jUnq2PM1uTIPaat5cvt2qasm1L5Y31jY1WrNz5wOMjr7irHwwYkUgYweXb/d6Iqy7jcb8M4zc24yFd/NUH4n9qF+3YbXEmg9NO1Wn+Jdi0d/DeJy0YY47ZqiPIViLDo1YvP1TpY7fxHJ5Ekc0WSVIypo6z8UwwRJAUYaF0ljy2qlLdsM5GfhShdgEnTzrUtFkWy48W3LMRDCoHcmgDxu61GTIDSnLfLaoZLyMg527UoTIxUahyNFtqxIXV69yxLahn/uT+FMh28hos5QAkDtyrioMD3714jQjE7DH60XwyGWPVjueZNXzwb4UE0TXF6py+2kjkKgfAnBzxzigmkQ/ZYCCCeTMN62AhLePCAAflW5Aj7iwtwmRGvLCjGwrKfFdgLHikmBhJd1FapdXGDvyHSqh444ebqBLpQSUGNhyHU1VKBbjE5bsrfkaFDYPtRsXoaX2jbFDFQ6+9Y/SbbJydqe4RCbie6PPToH500VKHc4o3wwwEd1IcHVLjf2H70deKA9IkBYYHvTRwpG5rrMC2E/elAFl2AIJ5UkLIFzimT1HWiJlUDOD2odhjlQjZHMjlSRzpXKvEDGRSnM/I13PU/Gub8xuK6Oe9QKHL2qc8N8Pe8vIggOAckjpQEdrCeGG4NxiUPjyu4/3erl/De0ZuIM676VzioxpTMYrdYhjLICPpVY4pKS2e3PNTtyWQESH1IPSR27VUb+41TOM9zjv1rW/FIN4dKySaioxy+NWK1uEXUVOxGRVOsLpQME5ApHG+N/8fEGjOpm2wDVq6g/x9xa0l4fJblgZcbCsveQkEdCaXf38lzO8srZZt/xoTUWHtirQcD4HxpZb0b/ACpuONnLADlR0XD5G0nG2Mn2omoCp2/KupzzTkto8TBWU7n9aQwKHqKkeimmAGHOM4FSfC7G74/dRWsKnQThm+VRduVOlSeZya2f+HfCLa24alxHpZ5Dq1dd6pEnfD3B4eB8Jit41AZR6jjmaVd3ASMkjboO9SNy3p5bdh1qq8UuWMpDHl0HIVtSGp59chAJzRUlqLrhc8b7goaj7RTLLk8s1YrWICylKjPpIzQmKXaCOW4ReQXH4igNxzoziTYuLsjB9QH40Hq1L2rE9JE4AiZs8gTSLKdrbhkJGR5krn6aaavCUt399qRc+nh9ioP9Lt9W/ajr6oeIUSv5Rymo4zzx0zXdQGSBj8KbIwd9/cdKUCyDIOR9aiRI2o7/AIUw3wx2okrrGpSM9u9Nad9+Y51IOVAakkdRg/OnZNOTy/zTJweWRUHVYk4pRBY7nO1I+7jng0SI2QK33lb/AE0gmPBGTsV51ofgG6+yfzWxokGnI6EVRktvMlDIPvHBBq48KuIuGWoiYqcDLA86iuPEr1PKJJyGBHuKpnEZvLkZlOohc/j/AL9aY4hx5WJEByvXHT3qDlummJIkKvzHY1encPycXeEaUOM536YqJu72S4ctISc8x0pMrMchtt84NMacHGM+1OC3TZJOd/en7VfMkC7b9/p+tN6dx9M0Zw2JmuV07nO3vnbFH6Fh4TwtWQOV+9Chx7nP7VOf8Yy2/oi++2FGOigmnvDFo11bQO2+Qh+Ix+xq+Jw9BECVGwONuuDXWRi1mPFeFhb5V0bRxBmPvz/WqlxUIs5jTfTzI79a0rxSfKnkVCofOSf+ox+4+dZXeShpmIO3fvWemoTE2k6s1fvAPiaSyuo7KZy0bkAHtWeZ2o2xnaGVGUHIIO3M1nS+iruTXBnXpUjc+1VC5lLTtoOF/t9qG4f4mF1wsan/AJgGMHcfWkW8jTKZM+nq1ata5iXslJIRBqY7VYLyT7LwK4cDdYiM+9Rnh9Q0DvjBxzPOu+LLnRwFlBZFOxB2JrKvrHrpSfPLf1SD9aGVQDtRV1lonI3/AJgyR8DQ24XONs0QUFxQ4jVTzLV6+ysdogHKBT9STTfEnJkRdthTvEtrkLy0xIv/APIo/U67f3L8CK4gOdRG47V2UaZMgkDsTS0KnOTv2xjNBcOWAJx7HFIbIGGO3wp7ODy58s14ANt909cmlA5QCcFSPYGmvutjSRvyNG3ECqoLZY8xjb6U2ipINIBz3zuKgbRUkBABGeYoq2U6BGwyoP0P79/YU0kTRvupz3HapG2QHBIGep7ilFW9nIQHAzGvUDf4e9N3ZlZ8owZKkZY5Vt8xMwHPI/aoxnmilLudYPPIG9SNCJkAKgk88Z3piQ432PwosyJIMpyxkr1+VCyhckk8+e1SMk5Y6tx37V3ySw2z/v8AuKbPpORzFTfBLBruZRGNm6Hke4pwIiaBwAdJ3HbrUp4eTzZF/vRsZ9v9zV8PhRJbTOnDDlt+Bqv2PB5LLjbQqMAjUv8Av1FPlS+eDrFUVzjZGBB7Dfb8atM+EibA6UJwK2ENmmB94Z5d96I4odFrI++ynOPrToxlPjW98qSdST5rEqPh3/EVnLbk1c/HCs97lM+sN8cA/wCfyqvJwe5MeoRMdXIYrNMRqsRvSg+kjP0og2ToSGBGNvc0OwCnHXvQkpY3ejSMsBmrlwy8+0xJCmTnkvIAdc1n9vgMC1T3DLqRHHlYUdSdyf0pMbDwGERIMsWwNz0JqH/ifIgsYIw2GJzp60Z4a4gstsqpoG24zmq1/ENv5yHGWb+onlVYtUlpHWAaTgFznscAUjWMYkT31KaXp1RIoxkMx/KnFiUI5cPpXbKj+r3rKRV1aNNN5kMiSAYBAO4+VJ4tkcRnzthsD5DFM24M3ERpOMyD5jNHXnEpWupfMjjkw5ALLyA2omqkTABslcj8a4katuD8M09MrDdTj36V5CcYYDPtUXGByFAAz0NJ8rPpwAR2pYZ1B9II+dcDnkdyejClFRxzIMnDL2NdMUb+opo9xypcTEblWUntRQIOMMhz3UqfyqQdIcDmpHRhRcC5A0kH27026yJ/49JPsedLhJkYasq3ucipJazj1R6VHM/d5EU9xHgzSw61QEddt/3pXD42Ei619WeY61cLGFZIQpGe9SY/c2rwTlCpz0pqSJ3OACe5xy+NaP4g8NGWTXFECSc4NCp4e02jGbC4+f50hn4gYbSFVHuRVy8BQIZiUcNg74INVu7jggvHiwTg77Yozhd+nDb2OaEkEHDIzYyPgaQ2yBBoGcVC8Z4dGtzFckY9QBI7Zorg9/HfJHJE+UcZAzR3GIPNtGVBk4OKCkrBR5CkH+mk38WuBxgHIrnByTaL3UYOaa4xeiJPKjGqRhjA+X+aYFGj4MOKeI1g8stHC5LtjYf7mrqvhqzhgK+UuMdqI8McLFpE8rjEkramPxqZlK4YEjIrQYn454MLKOR0UID1AwTWbOF1encd62H+Jt3DJC1vG5LHY6TWSy2rxtkjbvzrNM8cg0nOF39zjFSNpECwJAz2G9C26qDpIJJqTgXy99GPfkKokrwviD2lwqJqRemP/dFeJnnuESSRlK42BO9Qn2gBwxB2O2ForiUz3CRkasY2FP4g1r6I10n+YdQwRtpNOuVhtHfXgIracEZBxzNcjEa2xDLmUgYz03NDcUgaPhUlyzoob0qoO5zWEg+FgtfwE/8A5BSZctK5A5kmneED/wCbGei5P0FO2Ufmazpzy96p6RLvjbOPrSded9yKdkUkH0jvtvQ2ncZGMfKgngSMelvcgUtEic+uNx74rkehjzx8Sacw2wUuT00g1ITFHGo9BYbciuf1pTvExw679wcfhSYIzpGqTfsTmuzoxQ6EJ+YqRpyM/cfHXAzn8KetwC4aNznqCNJoaOG4Vs+SwHxxRtqq5AYNn+0jNKWPhbEmPfbPUVa7YaSpWqbw0hJF0nT7VcLYl1Uj86KsS4QOvqAI96juKwwNHgqSR1UVIxnCDJ371DcaJKMQcEbimJmF8YLfxAJJF/kiQEnPLfnUpb2MCX81ze3CPbMpyG7Y22qK4+uuVwXJOTsRyqDdX06Wdyg/p1HFdOev5Y6lvi2+EPEn/HX72+omzZjo1c13/UVd7nxpYmVLdHBZts9KxyFjHIdznvU74Z4RPf8AE0fQWUHbb/e9Zn2teRvdlp+xh12VlBqqz8Thi4u5uGCnAPq5c9/yq6WNuEsgpGwXAFYt/EmOSK9JjLAg5ce2+KZ8FbDZ8St5I1MUisp32NVHxj4vkilksuDqZ5sESSIury/lWYWXGeIW9mYUuXCEd99+1WDw5fWQF3w+7lWP7ZENEm2AdxjP+e9a45/q4z11/M1AyCG5m1XEsgnffLEqCfbvS+F8LfiNxo0jQDuwBwMVZeNrw224GOF+ZFNK8oKaFGY1yCTkew/H3qc/h1wwQWjSvE+JHJUkbj51rrj+esHPf9TVB4lwZ7ByqDK9GGR+dARQSyyqkagsTt6s/lW08a8ILxYh48ID94YxmlcD8EWfDCZJFDyc8sOVYsa1mtt4auNIedDp7sKc4lYw2ltqZkQ5xldz+VaP4jjjhg0gBc7ZJrK+Os0hddTDTvpA5+9Vki0KkXnsCJAESMFmYbbmgfFKJa2626qTlwfMI+9tk/mKOsURxokkySg/lg4OMb/p9KivFdwJpbWMRCMIh+OOmc/CuUKP4VtI7HbTG5/CpbhNkzWSuJfK1MT6zgN8Ki7DaG4PaIj6kVN2k1utjbxyq+tAcnJ3piMybFgcqc9N65pGdnXl8D+FEX0YiuCSp35Y/wDdCvGXIwHGR8qzG3Q+BnHzyd/rTsRkyDlwvTJz+HKmo4CM5OSOhPOno4ZCfQiqB70gSi+nPmORj+psCmbhmUeldXyz+9EQxyf1agT0xmm7hFHRsg8+30zUjUWtxsdGfYEU9CrhssxIH0pyKOJwD5pB9lpcY3Yeth/2qUG8OuArDO5Hartw2RJIVK425jtVFjjG22jHepzg3EGjcRlyR22qK4eZ6cZ/Wh7qEXETIT94ciKaEwZQy05FJvvRqZz4j4Fc207NCjMhOSaiLXgN7dvgREAnGo1szJC0Z8xQaDEatIAFUDoAK1oxUOFeAVcKZCWbmT0zWieHvDttw2JVjQahvmiLKMIoqUiYKoOeXeukYsFsNMWkcwKz3xZwZeIXTqsZYuhUtj2H+K0KM+Ypwee1d+yxMcld+5FIfOXGuAX3DJpYip06diOoqOEsswVXA9IwARuPavpDiPBba6GXjU7YO1UbxH/DpZ4jccKwsoz6Oho/8a+frPeDRRyS4mA2GV33zn351sfg9i1oiBAETYZzWccM8HcUNwBNAQUbfcite4Bw77JbIhTGkAGnfn0fqaQekcvlTMwyDTxwFqP4pdi2tnfmQNhmsw1TfGcsWCCy5A3yazDit1E0jrEA2R6mx07VZvEvEZ7lpXlCIOa43+WarDwibWzxYEi7Y9utY76MgWMaJkfSPLOAcn261BcZmeXiEhcaSoC4FWCdDbwC4BGFGofH/RVZnEkjtO+W8wk6qObqsFcOiaWGRV+85RB75NT/ABGCR/KzJbySAEOQ2MdhUJajRagjYmRcfjU1ObSdIzFBMoUYLGXJY/OmaB3ErbWmoA6huN6hw5fI2+RFWryw68jUFxK0aGQsEAVt8/6KxHQDpkHPYe5FOxOEIHlg+4ANcjDNsBgfClGAlhnA36nekDUleUEaMLyOTQ91HEeS49wCPxrgVV5SDHQKf0pbxNpDFWAHUk/lUjVu1sh/8jg8sBs0+JlY+mXA7H/AoVWJY4ye+4H4GlaIAcyM2/QDb64pSQMyHAUZA5kCux3KrIvo5HnsKGEluVwSAByGTn9qQbgA4gCe+rB/A1JcuHXYkiGMke5qRSbSw3qp8Nu2GPNjAB6ovP6bVYI3XAZWytYrUSyz5UgZzT1kpZ8880BDvyFS9lHpXIzmtQVLWwXTywaLQahgnaodro27Bm5HY0k+IbeAes/SusYqywKV2FFpqH3qrlp4itXIAkQ/A8qsFvcpImVO1V0HyMjHKkIug8hilKyuCQa4TjcUEoxR6tQUZ+Fe2B22przRjIFNNOoGTyFCPTSBEyxwB1qn+Kb4vC6pKoXHL96kOK8YjQmMMP8A9sVT7+5W6lkK4ZlBOCOvxptyDPqBt7RJZpftOHLYxrGQppxo4m88JoJGyEDA3FGRW2SyqhXO+55mnYIUkkFuFYktlsDJwB3rhrp8V6/4dq8PGJYm89hlx/2HY1n6ieJ2idWiYcwwIxWwiCaZ3ht0ITOUV+h269+u9McU4fDJG9reRW7zSYcFhzwe/Snnpmxmceoxw7lsyM2T7CpC1s57vUYQpC7Ek4qU8qzWSVRFGGSQKiBdhtufrSrTh8kOsW0rb41ZXG9dNmMprhxWRBijprOOa3ZGAINQfCpAkmkEb747VZrYhh8edc+bsdLMUbiPDpbSbA3j6ED86CCAkf1HtjatDu7VZozkD/NVm/4SyMTCQMncGtBEhWUZ3HcqtcnZwmrLcupx+lEFSmVc+ocz2pqRTIh5/QH8TUkerq4zrJPYE7V5oPMz/O/+q7k0xcHypCFcau53rsVwdlZzJk9gBSjqqkfpAJI7tn/1T0Whn05T/wCw2+Vc8kuBkqg/tHP6CnNMYGFGB3I51AoSi0kBCrn+5WYfkasnBuKfaBoc+w3J/OoSOzkuYwAuw5YwK4iXFpKNc7Rqv9o/aiwytFsQHK6gMc81NwACI+wqr+HrnzrdWcscbZfnVkVzpJA6bjvTyqo3jnxJc2EyQQICGz6uwqjpxviEz6jLk5JwRsBVt8f8OeaMXKjaMEke3eqAjyQyAowwe3SteM4sdvxy/jcZjj7+kEH860LwN4u+1zLZ3mpXJwMnOdqyqG4ujGzRL5mOYA3FXT+Htq9xxb7VOhV035YwcVuWDG4W5DIGGwPKuvspx+dIttoVHYUm4fCnNGIO8m+55VDcZ4rHDE0aP6+wO4/Cnr24ZVIjbSe+M1W545ZpC0ulxn7wQVSG1H3JdwzBdTcxqbUaRBGCulgNWrJzvinr5vL9OggEfeFCJnSRHIGIGG11jtcnmKK//kIGkHHMmiLWU28cjRuA7v8AFgv6dKj470RzLEAjFRrbljFAX/FWLxyJBJ5EOTIVGMn+3fmBXOc302pVrvAJiYmXVpV22+vemp1AADOGndiy+YQMgdqgl47LxGQqLaNdDBk9WAgyN/jRE1vMbRi7NLLpwrjIAO5zWpMFqP4xZab4zQsBCGVmVz/UTvigG45LbzzJpUrqIXGcfWpwzW8HCQsyea6swYt6txzBqPfh1rFK0ghLeZuU5hD7HtvV8q8OxMIX9ZCAbgY5mrBYz5Ue9QT+pSQuQRtjv1oi1uGAUdRzrnxXSxZw4KntQN3hs7mmBM5QYNeXLnJJ3re/WbEZeWgkBOk7djUNPEy5AcKDz3q1TRaVLDlULfwrKGAJ7gCmqKtcwqsmWOs9805CqR4dy7E/0KuB8zXryFg/3iGHYUiKMICWUsT11UofFLK50xxhUzzYE/nUvZQgupdBq6DvUHbvI7gaGxjYDOT/AIqx8NTRpLaAf7EPL40wJy2iLJpEaDHY0PxHh5bBAy2dsCpKwBbGFwO5/QVORWKOuWGSe45VYlH4ct1bXRkX7nLT3/3NXC1uSqIZVwCOvSiV4PFqXbZelHPYK8QXkRyow6rXHpIJkZJUyjjBI5YrOeKeH1gLSWpLJnkegrXrnhYdcOCp/uU4qDufDN85KxXGqNvlit78ZZ3wzg11JIsYcwZIyeta94R4PDY2yKrazsWfqxoew8LSllN1JCxA56N6sltaJaJoiP0rU+C/UsrKiADYAUFdza20rnA54NJAZwQSa95YAz1qQWUAqdQyKjJo0BOgYxvkVK3LqgwBk9qjOIApbMAxDN1PSkIGW41yMswJUfdPIk0DNDEoAYSB5SQcciP80dHLGspM5GvBxtkE0RFHAs6tPsoAI3Fefrra3Ir5VoEaKKJTCmBqbmMdfeo++vY5rJhLmWMsF1J1/wAftVlvXS4uCI1Cq27ITkEDH+4oaQwhliEK6SQSWG3ccqzO/qvKpW7w2Mb3BEsiuAEJTSBvUf58k1zptC4DEny2c4PXFXG54Wt5H5ROFlYgKp5HO340AvCl4dHOkUPmSA6RJqGG74NdNmAhYEliMawjXIdbsDyJ22P+5rv/ABsqzS+ZdPHuAAcDOBTllClpdiOOP/4zLlW1/wBR5nFFvw8zTO0utOWAWXf33rn1b+NSI+S4aREUKigbIBvk9d66IWhdHyNzgikWselGOPRn0jmV9zT/AN6InWGxjeuf310/4cmuVVNaH1A7rR9tMjxAjfIzULLucuFduRyelKLkQEQMNeNl1cjW52zYkZZyoeMnYDK/CoiY6lIxzrkshCFpC23I9KbOgDLb9tjtTetU5QfE3AlAYbfHH4Uvh0f2l9KRjbbJyT+1d4j67gDQTkbbVJ8ACxygNj4g8v0FdJ4zTM3DpYUJG2r605wmCaOf7jKvUnmfgO9XNbWGWPlzHOmbnhOUJXYdFHWqAXwaWNiFT1Y98/j+v51a7XGkA4yOgqj2XnWj6FXSo3JxvmrFwq8VYWklcYGOtdJ9CfVcHNPRgncfKgkuPMx8OXbNSNqAVyaMRMiAjGKQLcahgYo3QCa6Y8fOrPqCxxb08Ixj4U6qYH406qCmAOUxyFNtGzdcUawC0PI4G+aYAciLECW6cs1XeJeZLPrVjjGNOOVS3FZ8qSDtyz2NV66nlkYxW4BlC51k4Cis93IZA08yF5I9BUgaQx2xXIVjWJBqBYnfOa5awCSbRdkGTmSp2980XJbeSZZ/MVgwIVFxtXn266fDRMf2NlBEkspbSzch2Ga7LBDHCiRriOFF1EjsKEXVJFHGDoLscDO/wFPlCyuTsQxy0h9qpFQsm6StG2nycOp6HP5UNMVuol0xk68xsMnCU9e4tGEsTBx5eGAbYjvQ0rrpEixuUDckG+Ksvg+G7VbKCRPtRIQLpVNOw+JPWuXt3GzqpRGRRhGM2nIplprNfMjiYvLgHSwyy55UFc+YWAiUNgYI2AH4b/tVvxYfn0htMagDGfjSCoWMuwYkDYZxT7GJEdliYkgAerYU2wkjhyACxHpNc9dcMYJxvuTsop7yZ4tSZxq2BGMilxLiNGVAZF3BJ+VKmYod2B268x71RBY40LP55aQKvpVueaQziRhrwDRDNAVYnUx07YGM0xgM2PVpHtTKERxZ/Ib06MY6jP50jht3NrDOrPj7u2AKc40hjAljGTnGSeVR9ozl/MuZQFU9eQr0c+OdaXwqTVArMcsRyFTUCgrgD1Hr2qkcE4wvmLGFZgTjWRjA7Vd7ZgyKQcE9O1IOSWCSjQBt196QOEHzEO+hTq0927mpS3UYGPrRi7DemIDYWjxDVLksTmpW3Vl59aSuCKeVgN/lSD69KcG/PpTIdcDJpRlAwD1qB7GBzpJfSNqbaXAoYzZznenEcurgIuc+moK84oTIY0O4Pq+HWjOIZkt2TPOq3cI1jbK1w2qSTbOd8dPnTuTR+n7i9jw0JfdSF36igb3MVqRAxM+r0leRU1yO0nIXMR5feI1Bh0PMUidpnuFhRSpOAFxnA7CuHXVrpJIQA/2hCAUKka26MT2NJuCInc6GbJOVHIj2pSyTrdNG5LKAF5bZoVbqJOJBExqZypy2Fzj3rEaAXvFPstu6QKZVGY1dm2QdffNMRcQLWpa4SYW2jGpBpB9sipqfhMF1Aswt1EmCpblvnfIx7VV7+2kt/MVJQ0ZbyvLL7Ix6npXbJjlp2Hil2LWK0a3RkmOBId208iT/AJNE388kFpptUEzaxq/mY9t6r1+ZEbWiMksXpbBJPxzTllay3mm5uAxfUNOdgcdTjrWOsn1qJThds7qwkWPWAdRU7AfHrR8lt5bE5iZs6W1MAMjt9a5ZwQyCd0kVVA0tgbn5fGnrax80yGZiN9i2xPeubZsR4t9KoxCg5IPzoSTVFEja2MWSQuOR6U9Lc4LRxZLMw1c8A1y5khXIAyPbpWfWw73AVFMWdRIHwHWlQJ5hLTFVG4znnS4o4wQSdTqMspHOliF9UbRhnZhp0gYAJrJNIqxksoO42DbU79naOIOZUOoZIXvSzHHFcBCxOk5bH9RouVoXZ41beXABG23WqasiA4pAxtiyuWX72yjNVxQNep/SO7tsKuvELaSI+ScZYDbHKqfe2RhvNOonBzknJr081y6iV4dcxQFRAhaXueeO+KuvBeICVIxOwQ9ADms7tGZG0RqhJ3Yk7n477Cp/hkpBDzSehd2YbZ9h2FdMYalalZFBjPpxtRoGRUJwGcSxL3K5x2FTqrkVfytJkcRIzMcADc1FcQ45HAhMbA4fS2elI49fKo+zLzYH69qpMkplgZMMUOOvPA2/EVm3GuZq5rxlpIyM79P0H6fOjrbiyzpF6gRj0kdeuKzqK5kjwrOScc+3UVPcLZmA9znHvRO5TecXMXIlUqG58jTkKlwCefWo6yjyOdTVumBvW9Yw20IIyRUBxgQyz6WGoqNlxVnnYRxsx6DNUTiFwxLTDZ5iVjwNyP2rPfWRczaaZ2ZlVmYE4XTvjPXenI0XWW9ROdKBeQpvhSi9aVTJoMI9Jx1PWmJJpLeUoMAx5OeeTXH81v8A4MmhitosTaWlLE5TJK/Oq3JM54jA8LJJGqnWSNhg5ByOvtUlfXiGRtXqeTBJB5D4dKAVlLol1tzJA+7T/wAGJJZpLhHSGCRnClo2LaVJPXPeqh4gnuopWtLyNM4DKFOy+9St9fSs6Gwf1Q7FQCSSOlNcSjvZLmGa7tgjSAaSzD1HpgjpW51gk1AQxfzik76RKvp8ttQz71L2OppwFUhRkMdWSTRXD+FS36rJOph321qSN9udWGXhNmLWCVcIEU+YgJJJPI1zu363MgCxsVCuZpFWInJD7AfOifMkt4Y2hVbhWyAVTOMH60R5Re2ihEUcetMMrNzI/wBzS0+zQqIpQ2ob4VthRpQELsYHbOCBzG2aEQ+oe+rPvgV6vVi+NxK2IAtC+kFtR579KbclrgHl6BsOVer1H+l/sPaoJWlZySVbA+tO+QjXGdxo5AH2zXq9T+IoKJo2lkJL551B8ZgRYhIM6jtzr1errw59eIRx5UblDgBguBsPjRPD3eQRlmJy+4+BxXq9Xeeua/8Ahe4l1gavvSEH4A1oUSjy69Xq1RVD8SMVvZ8E7Hb64/Som1jDCWZmYuBkb7cq9Xq83frrz4FnUSBXcZbIGfxqw8NQBVIr1erH+NrpabEfdPtUtETjFer1eiOVNcRybSbcj0HlWfXajzYycnzW0nJ5dNu1er1H+Q8eiuH2scSLjJMkxViTzABpHFLWNrePJb+Y2l8HGRzr1erjPGr6DvrCCKWTCsdMKEFmO2ajI2LpIGPLYHsK9Xqqf9lWbNrKg4Dj1AfGpu+t0uLiKGTPlR7BR8q9XqZ4OirjVFFGsbso1Fdj0oe3mkuVkMrbhMggAHO1er1XXqg63t0gyVycr/Uc4zj/ADUV5zrPMAR97tXq9Wb41H//2Q=="/>
          <p:cNvSpPr>
            <a:spLocks noChangeAspect="1" noChangeArrowheads="1"/>
          </p:cNvSpPr>
          <p:nvPr/>
        </p:nvSpPr>
        <p:spPr bwMode="auto">
          <a:xfrm>
            <a:off x="0" y="-966788"/>
            <a:ext cx="2257425" cy="20193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2" descr="http://www.huskytraining.net/wp-content/uploads/2011/03/cute-husky-puppies.jpg"/>
          <p:cNvPicPr>
            <a:picLocks noChangeAspect="1" noChangeArrowheads="1"/>
          </p:cNvPicPr>
          <p:nvPr/>
        </p:nvPicPr>
        <p:blipFill>
          <a:blip r:embed="rId2" cstate="print"/>
          <a:srcRect t="12174"/>
          <a:stretch>
            <a:fillRect/>
          </a:stretch>
        </p:blipFill>
        <p:spPr bwMode="auto">
          <a:xfrm>
            <a:off x="3048000" y="2935605"/>
            <a:ext cx="5791200" cy="3655696"/>
          </a:xfrm>
          <a:prstGeom prst="rect">
            <a:avLst/>
          </a:prstGeom>
          <a:noFill/>
        </p:spPr>
      </p:pic>
      <p:pic>
        <p:nvPicPr>
          <p:cNvPr id="8" name="Picture 6" descr="http://t2.gstatic.com/images?q=tbn:ANd9GcSuKBEiA8OdaSYAIZ5CFN6TMA_QQxKgwEg1pHI2Nk59NzaI8agaV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3657600"/>
            <a:ext cx="2602611" cy="205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Why do Cells Divide?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962400"/>
            <a:ext cx="8229600" cy="2362200"/>
          </a:xfrm>
        </p:spPr>
        <p:txBody>
          <a:bodyPr>
            <a:normAutofit fontScale="92500"/>
          </a:bodyPr>
          <a:lstStyle/>
          <a:p>
            <a:r>
              <a:rPr lang="en-US" u="sng" dirty="0" smtClean="0"/>
              <a:t>Unicellular organisms</a:t>
            </a:r>
            <a:r>
              <a:rPr lang="en-US" dirty="0" smtClean="0"/>
              <a:t> - cell division is ONLY for the purpose of reproduction</a:t>
            </a:r>
          </a:p>
          <a:p>
            <a:r>
              <a:rPr lang="en-US" u="sng" dirty="0" err="1" smtClean="0"/>
              <a:t>Multicellular</a:t>
            </a:r>
            <a:r>
              <a:rPr lang="en-US" u="sng" dirty="0" smtClean="0"/>
              <a:t> organisms</a:t>
            </a:r>
            <a:r>
              <a:rPr lang="en-US" dirty="0" smtClean="0"/>
              <a:t> – use cell division for growth, development, repair and reproduction.</a:t>
            </a:r>
            <a:endParaRPr lang="en-US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228600"/>
            <a:ext cx="80010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Reminder…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Organisms that have only one cell are called…</a:t>
            </a:r>
          </a:p>
          <a:p>
            <a:pPr lvl="1"/>
            <a:r>
              <a:rPr lang="en-US" sz="2800" dirty="0" smtClean="0"/>
              <a:t>unicellular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Organisms made of more than one cell are called…</a:t>
            </a:r>
          </a:p>
          <a:p>
            <a:pPr lvl="1"/>
            <a:r>
              <a:rPr lang="en-US" sz="2800" dirty="0" err="1" smtClean="0"/>
              <a:t>multicellular</a:t>
            </a:r>
            <a:endParaRPr lang="en-US" sz="2800" dirty="0" smtClean="0"/>
          </a:p>
          <a:p>
            <a:endParaRPr lang="en-US" sz="3600" dirty="0"/>
          </a:p>
        </p:txBody>
      </p:sp>
      <p:pic>
        <p:nvPicPr>
          <p:cNvPr id="13314" name="Picture 2" descr="http://t2.gstatic.com/images?q=tbn:ANd9GcQxmbElP1m6y78WtaGD82n_li6TPA9oreNowSGyhBQmeC6412X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533400"/>
            <a:ext cx="1220771" cy="914400"/>
          </a:xfrm>
          <a:prstGeom prst="rect">
            <a:avLst/>
          </a:prstGeom>
          <a:noFill/>
        </p:spPr>
      </p:pic>
      <p:pic>
        <p:nvPicPr>
          <p:cNvPr id="13316" name="Picture 4" descr="http://bioweb.uwlax.edu/bio203/s2009/gutierre_marc/MPj04392700000%5b1%5d.gif"/>
          <p:cNvPicPr>
            <a:picLocks noChangeAspect="1" noChangeArrowheads="1"/>
          </p:cNvPicPr>
          <p:nvPr/>
        </p:nvPicPr>
        <p:blipFill>
          <a:blip r:embed="rId3" cstate="print"/>
          <a:srcRect l="9524" t="23810" r="14286"/>
          <a:stretch>
            <a:fillRect/>
          </a:stretch>
        </p:blipFill>
        <p:spPr bwMode="auto">
          <a:xfrm>
            <a:off x="3048000" y="2209800"/>
            <a:ext cx="1219200" cy="81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304800"/>
            <a:ext cx="76962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Growth</a:t>
            </a:r>
          </a:p>
          <a:p>
            <a:pPr marL="0" lvl="1"/>
            <a:endParaRPr lang="en-US" sz="600" dirty="0" smtClean="0"/>
          </a:p>
          <a:p>
            <a:pPr marL="0" lvl="1"/>
            <a:r>
              <a:rPr lang="en-US" sz="3200" dirty="0" smtClean="0"/>
              <a:t>Cells can grow in size, but there is a limit to how large a cell can get. </a:t>
            </a:r>
          </a:p>
          <a:p>
            <a:pPr marL="0" lvl="1"/>
            <a:r>
              <a:rPr lang="en-US" sz="1400" dirty="0" smtClean="0"/>
              <a:t> </a:t>
            </a:r>
          </a:p>
          <a:p>
            <a:pPr marL="0" lvl="1"/>
            <a:r>
              <a:rPr lang="en-US" sz="3200" dirty="0" smtClean="0"/>
              <a:t>Cells need a lot of surface area because the materials that it needs to function travel across its cell membrane.</a:t>
            </a:r>
          </a:p>
          <a:p>
            <a:pPr marL="0" lvl="1"/>
            <a:endParaRPr lang="en-US" sz="3200" dirty="0" smtClean="0"/>
          </a:p>
          <a:p>
            <a:pPr marL="0" lvl="1"/>
            <a:endParaRPr lang="en-US" sz="1400" dirty="0" smtClean="0"/>
          </a:p>
          <a:p>
            <a:pPr marL="0" lvl="1"/>
            <a:endParaRPr lang="en-US" sz="3200" dirty="0" smtClean="0"/>
          </a:p>
          <a:p>
            <a:pPr marL="0" lvl="1"/>
            <a:r>
              <a:rPr lang="en-US" sz="3200" dirty="0" smtClean="0"/>
              <a:t>As a cell gets bigger, its needs increase to a larger degree than its surface area, so it will divide instead of growing bigger and bigger.</a:t>
            </a:r>
            <a:endParaRPr lang="en-US" sz="4000" dirty="0"/>
          </a:p>
        </p:txBody>
      </p:sp>
      <p:pic>
        <p:nvPicPr>
          <p:cNvPr id="12290" name="Picture 2" descr="http://amazedatbio.files.wordpress.com/2012/09/movemen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3304222"/>
            <a:ext cx="2362200" cy="18011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533400"/>
            <a:ext cx="8153400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Development</a:t>
            </a:r>
          </a:p>
          <a:p>
            <a:pPr marL="0" lvl="1"/>
            <a:endParaRPr lang="en-US" sz="1400" dirty="0" smtClean="0"/>
          </a:p>
          <a:p>
            <a:pPr marL="0" lvl="1"/>
            <a:r>
              <a:rPr lang="en-US" sz="3200" dirty="0" err="1" smtClean="0"/>
              <a:t>Multicellular</a:t>
            </a:r>
            <a:r>
              <a:rPr lang="en-US" sz="3200" dirty="0" smtClean="0"/>
              <a:t> organisms all start as one cell and grow larger through cell division.  </a:t>
            </a:r>
          </a:p>
          <a:p>
            <a:pPr marL="0" lvl="1"/>
            <a:endParaRPr lang="en-US" sz="1400" dirty="0" smtClean="0"/>
          </a:p>
          <a:p>
            <a:pPr marL="0" lvl="1"/>
            <a:r>
              <a:rPr lang="en-US" sz="3200" dirty="0" smtClean="0"/>
              <a:t>But, cell division is not the only thing that leads to the development of an organism.</a:t>
            </a:r>
          </a:p>
          <a:p>
            <a:pPr marL="0" lvl="1"/>
            <a:r>
              <a:rPr lang="en-US" sz="1400" dirty="0" smtClean="0"/>
              <a:t>  </a:t>
            </a:r>
          </a:p>
          <a:p>
            <a:pPr marL="0" lvl="1"/>
            <a:r>
              <a:rPr lang="en-US" sz="3200" dirty="0" smtClean="0"/>
              <a:t>During development, cells become specialized to perform specific functions like; skin cells, liver cells, brain cells, etc.</a:t>
            </a:r>
            <a:endParaRPr lang="en-US" dirty="0"/>
          </a:p>
        </p:txBody>
      </p:sp>
      <p:sp>
        <p:nvSpPr>
          <p:cNvPr id="11266" name="AutoShape 2" descr="data:image/jpeg;base64,/9j/4AAQSkZJRgABAQAAAQABAAD/2wBDAAkGBwgHBgkIBwgKCgkLDRYPDQwMDRsUFRAWIB0iIiAdHx8kKDQsJCYxJx8fLT0tMTU3Ojo6Iys/RD84QzQ5Ojf/2wBDAQoKCg0MDRoPDxo3JR8lNzc3Nzc3Nzc3Nzc3Nzc3Nzc3Nzc3Nzc3Nzc3Nzc3Nzc3Nzc3Nzc3Nzc3Nzc3Nzc3Nzf/wAARCADhAOEDASIAAhEBAxEB/8QAHAAAAgMBAQEBAAAAAAAAAAAABAUAAwYCAQcI/8QARRAAAgEDAwIEBAEJBgMHBQAAAQIDAAQRBRIhMUETIlFhBhQycYEjNEJSkaGxwdEVM1NykuEHc/AkNTZDYmOCdJOiwvH/xAAaAQADAQEBAQAAAAAAAAAAAAACAwQBBQAG/8QAJhEAAwACAgEFAQADAQEAAAAAAAECAxESITEEEyJBUTIUYXEzgf/aAAwDAQACEQMRAD8A+efBmmC6ea4kQYiGA2ehpPqLLcam0UZyu7aK2/wlNap8OlYjtmcEc8jPYmsBfwT2d+6yeWQNkEVLjfLI9kWNuslbCLmKKDbHG4Mnr6VUtqrOyvJmTtiiLNY71GYDEo4YYz+Io9NPa33YUmQjjbj8RVukwaycPi32IJoAjbc5IPSureMhgRk4xTS+g2hWwpZvQ9PvS2Nj4pU9CeooNNMdOR3I9s7LxoWZYyw6ZI4riW0UYEisCp4U9adaLbvdQAREKu0blY+Ut9qp1aaKC58EKqMCN2eeae4WjlrNXuNIQNYpuwxPsB61TLCsYKtyfQdKebpmd1kKSRt0fFB3ts0KnxE2HHG4UmoZTGZt6YCkMk8DOApK9On7hVAheRuVwzd8d6aWkIMYEYPnPQnrVk1hHvwjlHHOaDj8dh++lTRRpgCNgklgw8pHX1p/4w2gnAyejjnFLY4UkjIlOxh0f1rz5mW02MYxKU6OBzj096HHmSemJy4/ce0WXUkjSnIGQevarb90WKMDBkHJO3I9qFF60sTLFCIwx8zNyT7CjLPSHnKuzhV6sMZwP60dZHb1IHBRp30AxvcCLbGS2TnGPpNdxfM2kgeT8mM/UnQH3rVRWFvCSkMapxwG649aC1myhgicxqCSM7yeMjsBQrBxWwF6lW+OhFrNzLe3SQSyAnGSV7mu5bWZlHhqdkQ2juDVWn2ryXG8oWf6hzyT6Vq5tJKWCPHKhO3JTHU98+9bMO3thZMs4tShJo0UazbDuV+eAOnFW6navgRQJgjJBz2rm4MumXIeNWG8dG5waNM8WoyIsjKq5ycrjae/NGn+ia3y5/QsspTO0ltdMisBlCxxg0Jd2kgEiqMPjGD3HrTmNFHjwQqkmWBD7c7fx9KruIJGRoxHGzAcyA0Nyn2HGTjXQnisWltvKFVk5bJ6iitJETRSKfqXgDPBI9aqKyRz+CpkllI5x0xXtvby2smZ48RjjxUOQuexpMS+RRkpOdDqGwt7m78ZWRCygnfgYPcVZdXhsygG1sJtDD7966tpYXtYyQhVRgqB9XvVHycXhzQHfJEDujVF84P9KsVbRztbr5FXz4/w4v8ARUqjxof8GSpWbYzgvwyul3TW80SoWO9gMfjTv4ySEzwJFjxPDG4nsaWaJAbrVrXcQApzgD05rvU2ku9XnySTvIAqSoTydHWpr3N/gmV3gdXjyrKeCKbQaykjqbpTk4DsB1Aqi7hjSMJtYMecUJbW3jvgE8etPTaGUseSd0H6pqcM+I7WLC+vTNBQRPlX6HNNbfSB2ZSc9R0xTBbdISEhkUK3PK8Z9K178iPex41xgC03UGtFKbd0RPm96YlrO/QyI2duMseNv3qiCxEjuX3FSCRs45rk6cFICyKFI4JO3NMnJpE1qKraemECOGBVzJuHXG6gb+RbgjbyzNjrkGqpLeSJyhTdjjyNkGqxlJlZkKKpxye9DdprQcY9Pe9jm1tGDNkcDAU5xQlxG0spZfKByaOtp08BlKlmYAocg8j+VeR2wkI38F/MeM1760I5NU2zxIzNACq5IG0kd6FjUGR4WLEEcK3rT2OC3WGXOMAYOT3Hel92Ig6NGyBgu8bP+utIz41rZuHK96K9LtvHuyioQqdcDgV7cXTySPHG24I2No9Ks+HpGN88WVXf3J/jWmh0+zVvmIvCRyN2MfvpmBLimB6jJxvTQr0mKWSIzXKuEB8vvz0rvUN15eG1GYbWEb5CT0PpXt1fpK+20A2x5JcfTn1pRfaiZY3t4CwJbLyfrfc0GbLy+EmYcT5c6GWnKsVtJfo4HhkKiFeTz1qy0vryUOkzHJyEZl6GvNK2PY+CCuWIHmNF3CTRZWJZGVSc7m4OelVY5UykibLW6e0LdQjkuYiZf7wZBPqfUUtsJSDLEzqFPduMEelOLtBHCAxCTYyzDvS/Q7FLqO4luYTJFu4YjIHsaS0nXFFMVrG2/AZYyR+Iqklcg4IbpjvirhJE0MgaSMGI5ztwTx++qZNJ8mbePMoI3beMD0pX403zyLIGkVeNjHHPrW8WgUlb2hvo9qWeWWcflBhvMMZHam09rBNAY9ibmGTvfrXtsGMRZE8xQEtnpS6RJZbvar7Nq5LHmixpCLp0yt9LltCjhSEGGGOQ2faqfm03tE5aJmOS+Tlh6U20yYvbMtyzHwTsUbf30l+IJI/Exne+eHB4I9azIuPYeJu640X/ANkr+uv7qlBflf8AEb9tSvcUH3+ibQCp1Ce8LN4MEZIJGM+lA29yvjvIzBGYk5JxRE5kstKFrCMPON0jd6Ui1YAGRsE9qRD+To66ma22w28vYpLkLFjaBjOOM1XFNFCzo4G9sbW9KriSFJgJFOB++rLiS0ec5BIB6r3rXXy2Fxn+V4NJp4iEfho6zOeSwYY/ZRLwwtIuyaPZkkhTyAKy8Kwg71UjA7N0otb1EAbwMj9FhzTFl/0Q36d72mOb26VG8KzXdERkkLg9KG06RywjYbA/dug9/arba9t2tsB9zt+iVwBVd1PtAJCKOhIPWsdNrwLU6+IfcRW4JaErkjzFW60hv4CzMwDbT9XrVpuY3lKyR5HTynn8adaQ1uyMH289upxU+W2voZCePsQWlrIkRZndMjGDXUVxcKSfmnDYwFIyDR2vRLvUW8mwnnAPFC6aqzM28AyA7WB9azHyvvY2qXHk0di4AwZZH5GcKeK7WeF3GdxBHDdcVpbPSwkBlIRRjDu48p9Kkz6VbyIpXa7HzsieXHtT/wDHdeWSf5Mp/GTOmN43W5t2IkH046H71ZCdX1ScW5kbzNzGo6/f2o/WYRax7baWNoyAwAGCwJp/oBj0vSZNQuUHzEyERBuMfap8vPF8U/Iyck1PPXYgvLQpN/Z0Eu1VP5VwP3V18jFDGqyIGjQ4coOo96Z6dEm2WRvPNJ5ipH768UlwWZApBI6YDfhVeHCojskvNVVpeBIWjt2j6mNuYx0/Cma3iRyl2BbcvlGeBS7UI1lcosYB35GevTmrxpzypvOSxx0FC3arUjGoc7op1W73ghHBA5/6NaP4Vszb6ZCdoEjeZtw4Oaz1zpjZ8zllKkZPGPwrQ6FqG2xEW7E0Q2HIyT7jNFh3zfIX6hr2kp8Bd94S3KMVUNMNv6rZH86TanprhMmILhtwIGW+5IoTXjLM8JIdWCnB3Z5zTTR7hn0+TxZHLRgKu48CntfQhJwlSA9Iu3W3lt5XxIGO2Q/pe1NH062nZpCRHuGRtY0osrZJb2Ypk4k253cDA7USLaeOd0jmYZ4JZsgj0qTHm405Y/Ji5LknoL/J2MAEckaxNkksfrHesRq9y13qkhtolMajG4DtTy6sIgQs8TtjodxO4/yoO5gFsqrHgb+DgYJr2XK2tJDvTRMPl5Yw+Vtf8dv2VKE/s+5/Xk/bUrfdYHtL9KPiS0s9MmIlJLMOOetIfFjlX8ptX0IHSqPiC+OoarJIDuHQc8VWh2qq9R3oMWLrs6c4nMJvyeTQl1cgZPbntS1hgkUx1DazqYfKmM4zQB8xwOTTWU4W+IbbeZVYHgdRmixEEcsOFJ+kGg7JAylsMSo/RFFxMjAhgQQPtXuLaEZOm9EnAKMEHTowPaq1jnmKh2bbjyk1esmw87eRyB3ry5kSKNXU4PTr0pbbT0ZLfhDG0sUC5QYJHBz1o8afJ4yooZG2+ZgvartCLCDxnVSVUBS3YeopmtykSvMzOeNrNnAOe1PnCtbZzMuelTSET2UqEpIQ6gduwPSltu8tneIwwQw5fHY03OqNNebWRNrYVRjn9tca5ZjcyxrswfLzSqx8XtDoyP8Am/sbM3iWrBXLFzgZ4H7KXS6XevIqLBIO24g4/bR3wxcx3ULJOAJogF34yTTqe5SK3Edu/wCUkJwp5x2qhNKdsjdVF8UuxXaac17cRW0oxFaLulfv9qG1zUTe6vDEpzBHwiAcD3ple3K6bZrYx4N1P/enHJ9qVjSpFKSqQJl52upGfxqGVWXJ7n0ilVMzpjzYhjD8F8ZwOcjsaomYpC7OBn9EDjNARyyRSgKjjdndzzkeleXN34/kZvNnBJHH+1WO+uyVY3y6OYxvuQrxsQnBIOacmRbe3JjXc/PPTgUstNkRYrj/ANIzyTTC1jlucjCE9twPPtWY+Nd7PZm10d2k1vqDKQrRtt+luhPoKqtwba+dWwIjxlRmrHjMtxGHhaCWMglR0OPei76OOe3GU2sCNpB+k9cD1o64p72LT+tdHVzbWd7ahjsCjp4f1ZPtQcttFYadJbx3AaVmHGM5J6fak1zdXSXDNbjw36BsEK3+9cR+NJcrNcy5K+bavdvWlP1C+xq9PSXnofx6f8tbLu2+IoyxTkt/vStLqWZdwcKUkwVxz+yjjqjuymRyxIyzL1A9qX2gAm8QkDjJbufvQr26fJBapJphl4r20cc0rfkpOdqnOf6Gs9eM1zMWjQiPPGa0GtXaPp6oUUMEJyO1IrK82W6iVMqRkUnNWn0OwS3Oxrul9T/qFSrvmY/1D/pFSmfEV8/w+U5KMCv1DqaMN2QmGAJ4Oe9L66BLHmj20fQ1CryGPMs5OMg+9UwqGYr69MVzGj5OBj1zRFpAXmAXr/OgpgvUolrcfKXGGJCk+am89soRZ7eUSL1PHFJ76NvHbfyR2FVpM6xBFkYZPIHSjiviKvHz1UsZXrwxopU4kIwwx1oS6VjF4jscEd+teQwM5LHn0zTOGw3xDxSee/XFZT5PoDc4/sK+FdW5+Wnfa2MIx9PSn90XuYngjA2kjayjhjWKlsZYGEkWMg5wK0Gj64hULcBj5eQP5U2a+iL1OFN+7jDLDSJfmxJOhVV5yeuRXuoiTDxsQzEcIeo/3plJf20kLNbyckfSwpEyyXU/iSMVPQAHoK3JcpaJsfO65V9A2nT3tndkWaAiTqH7Vr9PjljtzqepIojjzsGPqak2n2D/ADeFbaM4JYdPemesagmpvBpsJCxwsACnrXOyVdVwXgpvi+9dlmnWjXE51G4kAZvMqk9F/qaYxzRzyK7IwUHgk8cete2dukkLQtwQvAIrySNYbaRVHMY5OeldTHHGUkcrJfKm2cGe3uLlkjjAGeDQt7poM6S+EwjThlHIPuKWW0kj3YCAYkbAGOa0lzcLBCfFDh+mU6Z+1LyxuXtjZbilxFr31iEAt4V3Z6kURZ3Si5Qo239YgAc1n7y5tY7lnOA7Hnb2JoqyvIHMcauC2OhqCV7b2iy4dSaFlaaU+KmE52sx5ryUwZYysuAeFzjpQkN5KSIdwGOAz8ZoqzsGe7eSTzhMbSfWr5qbXRBUufJRJbm4i2xINhOQe4/3oO5sJbaJyGUEpk7xjj2NaqKNAoVtqSFspnqPWg9ZtAwaNpMyshCgrkEfetvEmuzIzNPRkobcthpCwcnnb/GuBPe2bMkQQKAcMy9aMciKCIqVORnaRkGrBGArEsOOVHXFTa+kV8vtmfuXubp+V8xHGOMfhXUlpJDEF8NpJcdBxgUXJNDBexxsCsh5yeg+9NLCP515JSu7YpArn57pVpl0NcdiPxrr3/bUpt4af4FSmbYraPlypvGQMV4uFb1rxCx8oJwe1QjCZFX6OwWeMwGccZ9elF6dcAy4kGT1yKW80RAj7SUODjPFC5WgblcQu/KPMQuMDoRVKREShX4HbFUeMd+OvNNFx4YyOT+ke1Z/PQqtwtB1lakbHXLNnGAP504si3jlSgXP1ZGc0pnvJIIYoY+VA+pRgkmm2hSoySfMEgnox5zVUT0cvO648mdNYKZYlZvLkjkYFKNQ0p471GiTwS3JOcD7itSEgu7kBSyoBj3zQupgPLEiBm2k4LHkitqOmJw56mtCmwtHkmXxHkk5IXcevvW1074cLQrOVBIGT7UggiVZ0GAwPYHG0VootZmtNPNvGdqN9TdWNR3Nv+fIysib7KZbMvN4MQCovDOaDnto7NnCxnay/VjnPqDWg0Dw5bVSwIBySM9T60wurFLgKjgk/ogDmluvbXgWm6Zj49ZkhkIwdqKFbcMFvei4tXt33l0ViTnnjPsRWpT4MhlspbiaRoiD+TwBlj7+1Jn+GVtzzO7DuCBRR6nI0bkwQu2LkkCs8sMUaA8jy/T9qDRp7ydUBMgLc7RwBTu40iQQuUfBA4Vhmhvh2PwJ5Y3JU53kep+9eVVkrVPoH4xLc+QldNt7a3JuYQiHHG3qP61TLpGnXMJktowsgyd0ffHrT/VLc3Fgm1iygYzjoaRabbvYP+UclWPJPrVaiaXEm9y5e9g7wp4CyMwYr2PqKb2tzGlr4kIU7h9JyCSapvoFDyqGVsnIA6Zqm1behsSCMcjnHH3qf0y9vI4YzO+cKkKby5n/ALTLbmQg4wp/hT2SQyWUEkmdyrznr964XTQZfGkYKykbtoyGq2UxEKq5KRsOmcgfaugyVtNrRn7sh0QopBxgYFA3u6GJSOWIycfvpnd+GkUsvAQMfJnkUpuLhDJEMKR2wefxqPa5MulNpaRn9SnuI9TYqhOFA57fevoPwlcA2G54sMVJI7Vi7iA3NxdlCck8k9wK3fw9FBb6cA7AHw8ceuOtcn1dKn0dLrgkJN8n6sn7BUrvxf8A3h/oqU3S/Sbv8Pk6EhvL+6iY4ww+n781wIjG+MdO9N9Ot4Zl3OcEdRVt1o62S0lsDW0eYjC8H2qPC1tHIrDk/uFNrm5isYtkYIYjAH86UXdyxhILZLHmgl0/+CZqqf8AoBUlnGAKaW2WVQ4AA6ZPGaWwYR/P3p7bRRyoAuTxggfypr22gs9JIYRW8VxGNocnAwOMU1KJARDEykKoAjA5z3JpKunywkbpWjzyqkdase6vA7OIkDgcuvBb71VLRyrh09JjuC6UeJhQjAZG0cUqutQae8Coy5UYXHAH+9KptSdQygHc4556Vq/hT4e+XsV1LVFO1hvjjx9fpSvUZlE9BR6dR8qLrS2aJFMsZ3v9IB6e+aovbW4GViD5H1Fu4p9YWl3rcwFpHg5y2R09q81nRNQtmW3nLleyqOcfep49REefIt47b2l0eaTqENpbLvdvFI5A6e1M9J1iE3okdgAOhY9KwVzaXEN3sAmwucbhjFD3tveoo2EbV5wp5NDkx+72g4hS/J9h1XX0kWOK2cEJ12nvSK61WRvyZlXxCeM9aQfDk3i2/lRTJtO4k98UuiLy6gAAwUkgHPIquPTQpJLyXVPb8Gzae4EBE20ADqpGaTzN8peERkAsobPWmdtGkLDBZ2UeZSARQN7EZXmwoQH6So71t40l0KjI2+zQWNwTApXYFYcjqGrudFDZTapHJUjOazekXbW+VKrhRgkjrRd5dXE6r4BdhnkrQp7pG1Gugu9DHLjYuOrnjFL7yYWl0l053RyjBbrXjxyrEWnDMT2zyaFupXNkYblQrdRkdKTnmlatIZgaacthdzqEqFY4kJVxjcvJ/ZQt3HcjM8kjKoxtwe32Her9A8MQF5CcZOXPYChbvWy7iCSFXjLjp1I/rViXJbYldVpIR3k0wyn1CQ5ye1UlpJLgKI0wFB/Z6Gj9fi8HO0ADbkAjqDSh7tUgBIBYrgY/jUOeXNdfZ0sL5xsstbiNp2LcFmO4Htinl1fi2giVeCxOftistayCKUEkZOdwxmi9TZnitjlnO7nHbjpUV4/mtlGgj+1rr9aP/SKlJNx9P3VKd7aB0hgtqlyiyGNQ3Q4/pUvIIre23qF5H2wKz9hqrwZYSODkY70Y+oG6DiQggrxuH8K1xSG1ipPvwDPG2oSBQ2SDgdsUS+gXSxl5F4B4/wD7Rvw+0MTb5NrP0AJrcu0B0ZzLszjhc0vJmqHpGvI56R8rMCI5LDoeRimlq+2ZVXgA7vKOQKqlRJL1j9KFutWNC0c3kY9OSpxkVfiW1sDJW+mNE1BZLkOiF8g4B6K3qaEuZkWOSQ4VmO7/AKFW6XCwk8zFInBzxnNWSaabt/DDDzEEkdKbVqJ7JUp56J8BaBL8Sa+pmj/IId77vT0r6D8bzNp8HhW+NqLjAHQe1Nf+H2kDTLBpkXBbgEjk1m/jm6WfUGiJ8oJFcx17l7YzJfJpmf0H41v9Kuf+z7QhOPOuc+tbG3+KtQ1KVXlkiK8AEoM89wK+XXCtFcQZTHnwCv34rd2sEMTmRF823oG+k1XHp8dNtIV6jK4lafkJ1We28VzIgeQjcxxnIpfNbxXlqZbZQsR6DHIPpQt5c7rt4kQhE7nnPrTDS7Z0tXld2KEjA6Y+1VcOK0RN/Ym0oi11QxklQW64p9GlrvlCgfMPwMA8Ck97EUuxImF3HkgZwKZxSBihD72b0HJr02/CRuWU/kMIYxGrM0hY/R5ug967mjtlUvvXIHG7pQl1HeSlRArAsBkMP51RKsxcI0q7uwXofXNeaqhaUoIsbO3MxcQoyjnKk4JPtTqK3hhgMjErx5gew+1J7JzHciKBAN/1jf0+1MdUR47JhHtx+t3NMlLQq22yyxuYLolSEcIepGQPQ0LrVmke5oGOZeu45/Ckc7hLckEozthm3Y49KY2y79NdN7ts5VhyB7VuSeU6Nn4tMp0mIKJYSpyxPJNVS6NJ84rMOM+nUVxFOY594IJXgg96cwv83GZBIzOvC+g/pSvT1ueL+hmZOa5LwzLfF7KXj2R7Y+evXApFJABEGSLcMAEntnvTzX7eW71Jbcuz4O5uOleT2gt2UONjBMkH9IVP6p68FvpqShIWabpinMsq7gPpPSiPGht0bxFUnnbkZ56UQsqx2wER4Jzx1FJtQfDFSSTu5FQtO3tlae3plXyi/rn9hqUw8WL9Uf6alO1R7Z8/U4q9Lhl6E49jVRA25z9qiDPAGTVOtnVaT8h1vcMJByRTWfUp/lPD3Nz0JPaltnGdxMo49fSi5FBTse4J7UDxqn4I748j2wPikEEs4P0+taC12SKSRgYG5SQSD/Ks9p0apPuJIHt3p6qMIzKxJ3HkHuPvTZanoj9Qk66L5CCqxJGFwSckU4+GrFbq9VmIESsN3bNDaHYiVmJYH2btTwCLTpvDkZQvX6sA1Nnp2+hCelo2+qapDpujkW7KDtwor5hLOtypeTiSQktuGTmrtb1GS4dFXPggg4znNBKVMiSBtynA2Z7UeDF1tg3TYBrVtmNJo1VCMHjoDWo+H3+YtY5YlBMihXJ4yw6ml72fjQsNnkHvnIrjRH+WkMBfAU8ZOKbirjWmDm+eP/gRqFt4Vztdj4hPO09RTuDzbdpKJt8qbevFeytBOgYbXPby5I/Ghpr5oFZIy21hhD021RVIkSdaQudJLq82DygdSOBj0NO4rRRbEybotpACqfqH3pLYDxLh3DOV3ZGO4rSIu63aQt5QvJ9u9Zi7RuZ6ejlZQS5UEKuAD1zXbxfMSoxAX29vWs+dVIvCY0AhXopHBo2C+ku3jMWUAIBUDqM05ieLXZdqaJb3ME3Hk8pKnGaPjuEvIgGGQeNwHOKH1MqLNiEVSpBXnvS/TbqZULtCzKuS20dvWgb0wuPKQvXNJklihFtCCApOOhNXadaG10yRJYSJJOdpbpUXV45yrKrqBwBjriqL7UA1s7IrEeh7Gt5ozjXgTFsXjBgqg9DjAzR5m8KNmRSCF4x0JqWMXi+Ek4VkdSQCMmqtT01rWRHSWUISGZGHH4UhY290h7tb4s40iEi6a4uA4kkJJIGQR6H2qzXlilMciqMJmMgdOKuRN0LESkblIU8gZ9KVQuZrRopGPiRSk53delKypuHy8jMb+aaA5rL5aASpKWTktgdOenvSW5eaSeQ48khDZHUcVotUleOAQI48wBZR2pDcoQwKocE48vap/K6Lcba7Zf8AIr6n/TUpl4a+i/6qlZqv0LmfNwsZQ4JJ96vso1SbcwBwMgkd6HyNwATt2q6JmAyD3xino6V70HyADLMcA8jA4NRQzgAADvk969SbjDgEngV0zbVLZ8oxjFNXgk78BVuo3ozFQIxytHNOHQbRwD0PekTXBLFSwznrRNtIV8oIds5IPQe9LabArG/Iye9eFFG9lIYhsdqohvnkmUTzM8YO4ZOefevIziYMcOSMMO1WfLxnkRfsrynj5F/HwN4o1lIIG8c5HcUVbWUMeHXL99pB59qV2M8lsGRMsj9umPxo4X08KkMwKDnHX8Aaas0a0S3ivfQ0Eoic7lKRMpO1jnbQC3MfzPkh34HbsaWXGqJIrASHeemB09qO0C7xKI2wEf6m75paicl7R5zWOOxxbyXE8R2lYuc59a6bQZpgXZmwDxuzmmEKwQYcONj8lferU1aGEOrhgoOd2e1VrH9kXuP6EstpPphLqpMSY8pPf1phaagl1FJbFVjVlwVzzn196sXUbG/n2g7SW4JOQfvVd5YNuaSDAJPBxXtae0edb6ryL20O4MjJHMoRsEnNOrW3+XhEZfpgZYc5ryzZvDHiyhJF4DYrm8ntwi4ckt3Y45ofdX0ec1XkFv2N1eCGI7UXDPnp9qNa5igtWPCRgjJYfwqhbQCJpMcuOTnjFUahZTGzS4jVpI1XkAcKftRz+gvTei6xuNKvLjwo1R5hyBg4Jq67jjjLEBWUjGBnj7Ul0SxnGoRXQHhxIeCeCa0OohdgQ4GRlaxytGt8a0mC6NPH4+5I8BRg+1dXmpw3ks0MdwzFgQygdPsfUUrsy6xBRJIH6k9qtA3XKyRjZEAd7Ngc17H2j1pKgiOW3Nqr3Wdq+RiB9PofvQV3DbwWBC4Yl+h9fWh9RuJoYJ0GCk3KccjHcCkzTStKmS7YXnLcHNSeqyceiv02J0tlpdZRmR8EdlHWh7q4iiiAt3x2BxmqriVSzMGKsGwuOvTtQdlHJezBI5QpwcFuAAOaROlPJlihtjXxf/c//CpQe1v8cf8A3KlD7iPcJMjHHuk4OT/CmKQJEhdjg9s0FYLg7gMn7UxmXeA3K8YIp7T2XZa1WigEZVuCB3quWZNx3d+wFcyMQ4VACvQNXkiFRg8se/WmN9aMUr7LYyGwyEEnqDxTC0QYAG0lv3UuWMhR1B7im0arDGodGDEd+3vRxPYjM+tF2xYlU7QGGQSDRaSyiI7l4K8EigY7eR3AyTn6eaNkWHESksAo5IptJaJK86KzK0VudpIYDAHaqbOxuLsL40jbXOUA71fM6lT4hyGIH2p5pgQStmMBUXye1JxYpfbR7JlqJ6Kovh+FnUJGUfaOB0b3o2bSoYomEMYjlAyJDzmmenNBLMfBY8ds8faibiFZM4BBOQwHUU9pLwQvLbfbEEE0t1a7P/MBwQO/vVkNv8wksbHMg4HvjtVNxbyWl+so3BGPRu9PreWJECkKC3O739KKXtA2+L2jNWS5vIlUZkLgY9K2MqqqsQeQe55NBxRwRSiZIFEvPsfvRE9yj52lQo+onitF3XJoUanIvzG2FykjYAA7/wC9XLYJKFd3IdeMYzn3qiIG9vBJgeGuQpHUU8tkQBVAUvjjmlqEHWRpJCSGWWzdkKs6A+bLdKPlmkNvI8bBgVwoHQD8KIvrUMHIUbzjJxSu0nNvJJEezZUHriiXQLSpbR5bbp5AjbgAcBhnIxRuoyFFlk8qGFDjPbihI7+RpmMcA3q3Jzxj1pbqlxNeyMkDYQ/UxGCT3r10lIUw6oKtJUjiGXUAjC5b1qPexRq0hkDypwV6gDsfelK26+GC7Mo6HHJrmV/AtCY2jyDwy/uzU0ZX+FNYZbK9RuGum3s3mYY64wPSq1uAI9gZTIB5VxjA+9BuVt5kyBIdoIfqCa8WRmE1yVPC43kYqf1DVeSzFGl0A3c+65UJ5S/T9lfQ/wDh98LLcwT389uWUpshXP1+prEfCOlf2zrdtDhvyjhQB1A7mv09YWENhZJbwIAqLgAUi08j4rwi2MXLpH51+WP+BF+ypWv+TX0NSl6ZLo+O2O4NuBwBRNzcltxUCgwGRSeqjqBXjSkHGAVb0610UuytzyrZ6gMkoICqo7Z6mmUMEPy7NMT4hbykdMVVpFh83IxYqFjG4kntT1Y4TbEInkDdCMfjmne312T58yl6QnjhbJxznuaNhYBZDcZZsAA57VbJhVCEYwcEkZ60KSY3wADzz7ikzk4vTAfzQV4kbn8ioIPGPSuS4D5kPfABPT8KrSZIlBycnrx0oqys3vQJpSsEDHAkIyfwFFyrILczC2wRp4zcLE3mUNk59a1dnCZ7RjHgjZncO1IZdBhjzIjyyk52nGG+9N/h6eUSCJs5EZVwOpp+JNE/qKmp3H0BW+pvDIdzshDYXA7VsLK9NzEkrxqDKoOR3OKy9zodzLdKUTEO7ls8YrU6THA2yNmPlAGPtRX0tiLc1rQFq7kW2GTDdgegoGKW5kTyKFJPYZrRa5bCd1RACMdKGgjSziC+HvyP2UvF8lsG3xWhdO9+u13mBRF5GMfgaomvblovDYxyBjkk8U2QPKWicKqnqSOBVd9aQvEVDxgnuo6UxpoFUvDRNPVVtWO3l08re3oKAnvZrWcw+EdwH6XejLBwItoBymRgHjNB6kzC9WRU3L3x0FHPaB18nsZrczS2qSSLtkA5x0YepNBvC014JArbsDOBnBou3ZHgQuTtOST2A+1eWoC288qfXJ9J/wDTWUujJ6ALuSSK7MYRwMZY9M1VJMqRKHUZHIX+pqy4uGe5IIwgABGelAalexIzRqkhP6TYqZ99lMp+Aa6uXYxgEKAx4VTnmh2MIDxuHJYE7ccCmNtEkieLtkJY9G7URaaHdXE+6E4HVs9fwqXNmWOSrFO2Z2OzJYBmPhgZ+1Wz2cptzGgO2TBAJ5rU3/w9dsBKE2xnnJ4zQ9jp07yQhzvIJ5P3qF5XXZTy0a7/AITfD8VmrXjr5yu2IsOcdzX0bUb6KzjzIeemKz/wq0lv+Rli2xqnDVkPjfXJvnGjBJHiBQVPTmt92pjryyiMvHH15ZX4nu1Su/lJ/wBU1KT7lkv/ANPi62jiEseg60OsDtNlFOB14raXOnxKpkOxUA4UDpWcuCRMzQYGTjFdbFk5MfOVsYacsICKoG7rkE5+xoyR8eIAoWNh9I64oOxuFt4PEwof6W7nP9KvS4gaPJIwTkhRz+FWPtENp8t6BmEilHHlU8ANzV1+8cVmrD6vXHIoe4mkupI0gbIPHToPSjr+2Q2iMzgY4I9aizOXaHTtJbF+j2rMPmLhd4LYRB+ka1lmPGlKSbPFxhQTjb9qQ6ZJFJEsWNwjPJ28VwsshvMK5QKTyKuxz0TZ95Kf1o1JgkPCoC2MFh6Urvree0uYriIZZeWYHArvSLxk8QElowQQTyM+tOZSky7ZNoOOpHWj8EvcvRfY3kd5bAu+GYDP9arub75ViVJZ+QAO5rP206xGRVWQsSThR/OiPO7r8wBGTztY9BWPtaPLElWx/aXMlxu8QAkfretKNV1WcXGyH8mFIBHY0dZRIjbdzAHnA7/au7iwtZ2a4kDbs/3Y716J0tIFtctspsNREsbxPtOGzkd6MSyldw3BAYFccce9CW9pCV4TwkX9YUzSSHwRDCQ0mNqkk85o2Lrz0L4kMN7Kk3lDNlTnP4imccDbyJAjBs53DOaT6jc7ZAhByBtBx0+9eRXl8CBEFUdz1P3oE9PRrhtbDrhIl37XxEgzuJxg+1DpeRx6eNrnJPAUdKu+VluMyzHxmwQMDAH3FASWZsFLKFKkcpn6azI+ujccremcyPvUsuCSc4+9L5rVWmVpAwJGWIP7qawOj27NgGTpxxgVUsWE34DbuF9aiq3rorhaZ3AB+RRYzjHHFbj4XtnS53XK+VgAM1nvh6MzXDiQfk4xwMZya+iaRaR+AJyuSfpHoK5ORvJk0dHDjf0Z34uv4Yrdo3TGePSl/wAF/D9zqRF7MfBss5Q/pSew9B70X8TaY99q8dvJnw5pB5R6Zra3JjsNNVIk2rGgVFHYAUzHKbbr6DiJpuq8IxHxlrZs5VsdPkxt4bb0z/OsXdo89xidzvUhizduec0yvQGu57l0OUyQvuaps7QzDbIpy4LSc5z6c1X6PAr+dI5/qs7l6R9K+W0v9aH/AF/71KyWT6LUpXBB+8vw+VahqjznwUYCMLg0ruW8iqgIweWzXdnYXUmT4ErHtujb+le3IYx+E6EMO4HT2rqLHOOeinSmtATTLncXz04FdmeQoxjifpgHNXabpXzQklMgREbAz+kfQVoms7eK3jWQkY5yDx+yvTjquz2XPjxvXlmWW4vVAJ8rDpkYNM/HnmVUcsw+r7+1MZrSOaNpFHmXJwetCrbMsBZlfK88dCKXlxqGmAsyyfQboUI8HIYgsxJXgUVc6SlxJ4tvKY1bqzGg9InChkxy3KEinFtdJIreKyBMfT3qqWtEOR2rbR7a2q28axo2QPqYnBPvQt5dFpPAjU5Xq/XFTULwuwS0APIXf2/GrzHDaWRkkfLkcFPX0okL78v7LLNCISZIwWODkdaJhRblWW4G3dxnHJPaszJfXDzAxTMmBhcVpNNVprVTK5EhyQAeuO/3rdHskOeyuGSW0nELHcmcBiORRSXTb/yyoxJ4KtXL/wB08TFSjAbtw5zQ8Rg3KDjCnHFBtoBpPsZT6hHb+RAJm3dewNC/9snuFkjAhJ9B2pjF8vFZAkqo5JPeuba9tJZVhDkPjhiMZrewNpeEC3llsCyFlzn6jzn70RZIoOxMBj0GMiidSEZt1VTkHv3oWIOsLKGaN93BH9aBrs3e5GCiSHAbCjb27UDcys8kkbjco7gdvvQctzdJLIZJd5jXhm7ijbBZHi3uRvKnpk81tIFLXYrVCDhUboQcH99eSy+BFHDbt4kx457Uzs7Mqsh9F3H/ANVB6BbyX2rTTzrhVbYvpXL9TTiGdHAlVb/DU/CGnLHETcJ5m8zEevpW6Gy2tz+igGQBQui2gSPLIMAelB/Ed0x22sTeZ+p9BUMTxnkzor4TyJpokv8AVzeysAicID6Vd8Vah4dvsQZPpmpp6R29uY2kwcZ9S1ZH4ivmeXzgbVycZ60Sb4a/RV5OMa/RJdSzO+XRDubua7GoRwQXHy2QwIDMRxVlhaPdN8xKpWNORx+6gtRD/MTMF2Q8AoRgufWux6XG4xpHHzUrsZfPP+t/GpQ/jn/D/dUqL2mO3J9sPSvzR8Z/+NtY/wDrX/jUqVXJ3PVfQv0r6R/zW/jTLVv/AC6lSr4/lHHy/wDqW3v5sP8AI1ep+Yr96lSo/V+EbiFNj+dR/wDyqwdJPtUqUzH/AAFflh1r+aj/ADfzrvUvzU/cfzqVKeiZ/wBoUwf3b/5a0Nr+bw/epUrUFn8F8/5vc/alcPVP81SpQip8D29/Mk/yUpj/AD2D/mr/AAqVK1+TJ/lmkk//AFNRv7g/Y1KlLryhc/yKZ+n/AMKf6N/eR/8AJP8AGpUrWZXg90v+7uf/AJ1R8Nf3Lf8AMFSpXI9d4Oj6X7PqVl+ZfhWa1b/vJvtUqVLf8o6WX+UWWf1r/lrJat/eS/8AXepUpmH+jnX4DrP/ALrX7ms/r350v+U1Kld2PCOW/wCympUqVKVn/9k="/>
          <p:cNvSpPr>
            <a:spLocks noChangeAspect="1" noChangeArrowheads="1"/>
          </p:cNvSpPr>
          <p:nvPr/>
        </p:nvSpPr>
        <p:spPr bwMode="auto">
          <a:xfrm>
            <a:off x="0" y="-1028700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268" name="Picture 4" descr="http://t1.gstatic.com/images?q=tbn:ANd9GcQw2R2kQQ9eu6YPoKxgsAEEz6GWEZ0ahr9XdyuQtpU_oGDW_9IaMo_ZMCy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5486400"/>
            <a:ext cx="1066800" cy="1066800"/>
          </a:xfrm>
          <a:prstGeom prst="rect">
            <a:avLst/>
          </a:prstGeom>
          <a:noFill/>
        </p:spPr>
      </p:pic>
      <p:pic>
        <p:nvPicPr>
          <p:cNvPr id="11270" name="Picture 6" descr="http://t1.gstatic.com/images?q=tbn:ANd9GcQiI98LR3RLg8VOYvQ2bOx3Yolo4UBSFJsXn4abGqIqMB81qVVc"/>
          <p:cNvPicPr>
            <a:picLocks noChangeAspect="1" noChangeArrowheads="1"/>
          </p:cNvPicPr>
          <p:nvPr/>
        </p:nvPicPr>
        <p:blipFill>
          <a:blip r:embed="rId3" cstate="print"/>
          <a:srcRect t="25157" r="34385"/>
          <a:stretch>
            <a:fillRect/>
          </a:stretch>
        </p:blipFill>
        <p:spPr bwMode="auto">
          <a:xfrm>
            <a:off x="5410200" y="5105400"/>
            <a:ext cx="2743200" cy="156942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295400" y="624840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Skin Cells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038600" y="6428601"/>
            <a:ext cx="1752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Smooth muscle cells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8458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Repair</a:t>
            </a:r>
          </a:p>
          <a:p>
            <a:pPr algn="ctr"/>
            <a:endParaRPr lang="en-US" sz="1400" dirty="0" smtClean="0"/>
          </a:p>
          <a:p>
            <a:pPr lvl="1"/>
            <a:r>
              <a:rPr lang="en-US" sz="3200" dirty="0" smtClean="0"/>
              <a:t>The body repairs injuries, like cuts and broken bones, through cell division.  </a:t>
            </a:r>
          </a:p>
          <a:p>
            <a:pPr lvl="1"/>
            <a:endParaRPr lang="en-US" sz="1400" dirty="0" smtClean="0"/>
          </a:p>
          <a:p>
            <a:pPr lvl="1"/>
            <a:r>
              <a:rPr lang="en-US" sz="3200" dirty="0" smtClean="0"/>
              <a:t>Cells also get old and die and need to be replaced.</a:t>
            </a:r>
            <a:endParaRPr lang="en-US" sz="3200" dirty="0"/>
          </a:p>
        </p:txBody>
      </p:sp>
      <p:sp>
        <p:nvSpPr>
          <p:cNvPr id="10242" name="AutoShape 2" descr="data:image/jpeg;base64,/9j/4AAQSkZJRgABAQAAAQABAAD/2wCEAAkGBhQSERIUExQWFRUWGBcVFxcUGRUcGBcXFxQVFBUYGBgXHCYfFx0lGhUUHy8gJScpLC0sFR4xNTAqNSYrLCkBCQoKDgwOFQ8PFCkcFBwpKSkpKSkpKSkpKSkpKSkpKSkpKSkpKSkpKSkpKSkpKSkpKSwpKSkpKSwsKSkpLCkpKf/AABEIAIwAyAMBIgACEQEDEQH/xAAcAAABBAMBAAAAAAAAAAAAAAAFAAQGBwECAwj/xABOEAABAgMDBgcLCAcIAwAAAAABAgMABBEFEiEGBzFBUZETF1RhcYHSFiJCVZKToaKx0dQjMjNicnOzwRQVNVJTY+EkNEWCg6Oy8CVDRP/EABcBAQEBAQAAAAAAAAAAAAAAAAABAgP/xAAaEQEBAQADAQAAAAAAAAAAAAAAARESITEC/9oADAMBAAIRAxEAPwCIZ0MqZtq1pxDc1MIQlygSh51KQLiTQAKoNMRbu0nuWzXn3u1BXO1+2J77wfhoiIQBru0nuWzXn3u1C7tJ7ls1597tQFhQBru0nuWzXn3u1C7tJ7lk1597tQFhQBru0nuWTXn3u1C7tJ7lk1597tQFhQBru0nuWzXn3u1C7tJ7lk1597tQFjITWAM92k9yya8+92oXdpPctmvPvdqBrcmTpwglZ9hKcICG1LPMCf6QGU5Yz50Tk1597tR3RlLaJ/8AsmvPvdqJbZOa99YBdU1Lo2uKx8lMTCx818jVIK3ptWxtNxvrVqHXE0VOcoLQ5bNefe7cYNvWjyya8+/2o9Az2QMolgoEshvA1VS9oG3SDr6ohTebZk1pN3ccLwBw2Y0JPPE7FXuZS2iNM3Nefe7UclZX2gNM3Nefe7UW1xROK+ZNSzm8H86Qwns0U0DTgW17ODWPzpDRWPdpPcsmvPvdqF3aT3LZrz73aiXz2bF9Fb0s8nnuXhvTWInP5PFCiKEU1GoO4w0ad2k9y2a8+92oXdpPctmvPvdqGblmEQ2VKqGqNAr3aT3LZrz73ahd2k9y2a8+92oDERiAtXMplJNPWs0h2ZfcQUOm6464pNQg0qlSiDCgbmH/AGw1929+GYUALztftie+8H4aIiES/O1+2J77wfhoiIQChQo6olyeaA5QoJMWQVbYIM5PgfOUBzAVMQR4JjuzJqUf+13ROLIydQsd5LOvka1kpQOchHvEGG5wMAjhZSV5m7pX6t5fpiaIlZObyafFUsqCf33aNo3rpB5nN4y1Th5xu9/DlwVnovUpG01lNLaVrmJpXSUI3rJVuEM+MF9GEuhtjnSkKX5a6+iAlkjke02gLTKVTp4WbWEp3GgMYfyplmahcziPAlEV6r2A9MVxaFquvqvPOLcUda1E+3AQ1iiezGc5KPoJZJ+vMKK1dN0UA9MBrRzizzwop9SE/ut94ncmkAGJRS/mpJiU5K2CpEw2txKLo1OiqMRQXhsiBvZuWFoAANvuqp/MJ9BMFjnRnUd682hfM82g166AxYTuTjIT30jJu7VNCmnZdVUQBtzJdlBBVZdK+Elb1aDrP/RFAFjOc0fpJJI2lpRSdxqIMSmXcisCj0zLH6ySsadqDhugTM2dZ9P7o6g/erpuKYGrsmS1IfA+2k+0RmiyJLKdxX93nm3h+6SL25QBBjWZyqdBpMNNrH1kBQpz1EV03ZMiMazII0EFHt1QTaykYaAT/aHk6KOLR6CE1iiV8DZUzUOyiWyfCaJR6AcIYWjmfk3BWWmHE8ywlYHTQhQ9MbWNP2ZMVBQ42vUlTpxNdF6lIITwYYNENvgja5UU8mNCvbazSTTQqktvJ2pJB3KERC0clXmsVNLSNtKjeIvlueR+jzDgRcS0i8VBSrxVgEpAOBxPojkbBq2gzExcW4ApKODBISf3iKUjIrTMSilsNfdvfhmFFo5H5D8FOszQSgUDiVLb+a4FIIBp4KgQN8KLBU2c5gG157ED5Uafu24jhs+oJSQqmwRLM4rSf1vOlVSOFFQkY/Rt6zhDKVn2cENpUm+pNSQKgYhVDoJIJiiPScgpxYSkYw4tKx1sKo4KHYcDz4GDTsm5KO3yAVElQAUCLtcK001Grmjq3NOTrwLtKNpvJCvDSg3uDvHE4VOOOFIgYWQpCmHKqo4mhFa0UATUHqjRNsNtjvU31/WwQNmGkxIJ2zGHHZp2XQEtpYQ6E6QFFSUrG8wwspDPhMpWdlaeiACztuPPCi3VFOpAN1A6EJwhm20TglJP2QfyicqcaGKG0p6Ut+2kPG7UUPm4dAAPsiCCt2M+v5rSz/lMFpTISZVSqUo+0oeyJrL8O4NBSnarAbzGszOyrX0swCr91vvjvGEWADK5vkDF18dCBUwUayWlkAXG1rO1Xuho9l4wjBmXKvrOn8hAi0ct5pzC+GxsbFPTFEwTI8Gmp4JkfWoDAe0LelEVBWp5WxOCd8QxThXipRUfrEn2xlEtWMgtM5XLpRlIZG0Vvb4YJyjmr179IertK1RqZGMpk9MA6TldNDS8VfaAPtEdBlrMa+DV0tpgcuVjmpiIDctlo4CassK2gop7DHQZTS6jVcoB92sjcFCALbMcyMYsEwZyhs4A1lHiT/MSPSBB2xsuZRdGVh1CNDanSlfBKOjvxjcOFQdGkRWcYvxRdsxMhqz5kqAqXW0pSBUqIVoA16seeDdo2m6VJvNyqapFEuq7+lBpIFEnmilGMpnFJQ2s4IACcca109OAEGW31zzqyHLh0m9W6ABiYC4Mm59PDXEjg1KF5bKtIwqlaCMFpI1jrhRD8hbWbVPSbKby1NtP1dXgVVFbqU+CkU6YxFEPy+si9aU64eEUOF+ahJp9GjSrVAZyzlOkmiktpAPfUww0U1mtNEEMuGX12zOhpSk0eHfXilCPk28SrQBDScWWVovO/pKzQlypLaeZKSMThpMQbWzZDQQVIUkJGsnvkqpihSdRx64FydnVpRV4mhqk0SmmNSoj0Qfs1AmC6FIbCnAq5fupvLrVNFKGg0u9cMp628VpKiltKQA0MCkg0uDZrrFDuQlw3KTIUcHVstV2JCVOkV+1cgFKC7UXqUOr04xhVshbQQolNFFRA0Y4YdQA6oGPTqRW4KbSrX7olB5y0GmwLyiTsSKn04COKssFJwaQlH1j3yvTgN0RZc0OmNDObBGZAam7bdd+kcWrmJNN2iGZfgaZlXRGpdO0xoEw8Y1U6YG8IdphXztMAUS7DlmfOvGAYeO0xumaI54mCSNWgk6YINrSoYHdETbnhrwh41M6wd0KDqmeeOTkuYZN2koc8OG7TFcYyOrUuaHGOPAYmHbc0gnCNCRWNhq81QQ1h5NOYQ1SjCsBoTEuyOmhwb66VKUhLg2oUcVAbcKREFCD2RExSZLep1CkY7R3yfSPTEVOs29nKTarStLfBulChoUCmmH/AHVCgxmmnQXFskCqFlaTroUKSob6QosRDM4WUgRaE43wQXddxvKN01bR4KdMBJO3jMKCFst8GKV4OqVAV0BRrQnbE9ywzdyj89MuuWrLsrcXeU0sNXkG4lNDV9J1V0DTHFrICzkMhtFrSwUcVrKmSVHVQB8XQBqx14wAS0jL8AouIUUqqWLjibiV+EhzC8DoUNFRWK+m1VUTW9tO2LZms38iprgxbEqKkFSjwJJCdA/vApj0wKezRySsP15KgfZZ+Jiiq3ZvUN8NlLJ0mLX4mZHx5K+Sz8TGOJqR8eSvks/EwFTwotniakfHkr5LPxMLiZkfHkr5LPxMBU0KLZ4mZHx5K+Sz8TC4mZHx5K+Sz8TAVNCi2OJqR8eSvks/ExniakfHkr5LPxMBU0KLY4mpHx5K+Sz8TGeJqR8eSvks/EwFTRslZBwi1+JqR8eSvks/EwuJqR8eSvks/EwFZNT230R3Q+DoMWMczUj48lvJZ+JhDMzI+PJbyWfiYmCABcbMzJGuLA4npMf47LbmfiYScz8mMf15LbmfioCBF0mHrTNUxO0ZrpEf41K7mfiYcNZuJJIp+uZX/Z+IgK3WxD3Jc0npXZwqB1FQB9sTpWbiR8cyv+z8RCls28khxDgtmVqhQUPodINeUQBjN8jg7WfQNFXR1JJpCg1knYUsif4Zq0GH1qC/k2y2VGoxPeuqOGnRChBR2dr9sT33g/DREQiX52v2xPfeD8NERCKFChQoBQoUKAUKFCgMwoVIyGzsMBrCjcNHYYRZOwwGkKNuDOwxumVUdUTRyhQ6TZ51w7ZsUnbDYBcbJg83YY2b4IyOTylkBtBUTqQkn2RLREuBJ0Ax1EkrZFoWdmomFmrl1lP1zjuEFXshJJgd8sukacaDcmJtFOIs86zDtmxSdCFK6jSLDWGUH5NsDZ3qfaaxhS1LwCSdmsxRAlWQUkVSBojgmVwib2jZzhISlN44aNW6Av6ncRS+mmOsc8YqjWZBkC2Gjo+Te/4RmH+aeU4O22xtadO9H9IzG/nxERztD/zE994Pw0RFENViYZ2E/wDl577wfhogauWQGmlJrVSRerqUCQfyhaAolemNkyfMdxiQyTWOMPzMoRpdSOgkn0RNEURZSzoQs9CTDprJp9Whhw/5TEjTbbQP0qz0A/mYTeULIViXSOmChAyMmcP7OsdNPfDhvIyZ1Mnen3xI2spZPDvHD9pRjd3KqX8BJH+Y+6FQCTkFOamDvT746Jzfzv8AB9ZPvgq7lag61b46yuUbZ8JQ5yqHQFcXU7/B9ZPvhtO5HzDVOEbI6Md9ImUplDL63Vk6KA6YZWlZkw+s8HVtr+YvE9NMac0XOhE27MGww5TItjwR1xIpPJhtP0rpPMnAb4Ly7LLf0TQJ2kXjvMZEQl7GccPybRPPdoN5g7KZFLIBdcQ2NgxPug5wqsb60tjnP5CB05lDLN1F9Th+rgIsWncrYkk0alKniP3jhug21bqgKMNhsfVH9IgLmWoTXg2x0qxgZNZWzK8C4UjYnCFqLCn5hajV1679o/1gXMTEvSnDV9A9MV48+VGqiSdpJMc6RNFgtFnQlaT04k/lD9LZDjaUpASsgG7pNduuKuvU0HdEhybyneacSCorSNAOkHVQ6o1omL8utTi/lC0hBp3mClY7dQwjVyVSphS0rU4lJosKAvp2GusRz/WSJhRFaFWOzGOUrIqYZerjeN0gHQkd9XnJNBEWO+bdhKrYS4nRcdCQdIF3QYzD3NpIH9OQ4kd6EuA9acDCi/JURy6sxL1q2jeNEtqK1H/SQEjpKiBETLXegJUMMBXRSuv3xMs4bwanbQSD37zySeZCW0UHSVY9UQfglARKjk+y4PnA05vmnrEcDBiVcWNSvTHdTVTi0D1e6IoEkRgDGJI3ZCFaWyOisYRkwlSsFFPTBAGEIkLmSJrg6nrrHI5KualJMTOwFVGyBhBoZIvHRdPXDyXzfzShUJjUgAWc8UrFACSaY6om7lsNNNhCVc6la1Hr1QMRm3mK40HWPfHZWQRFL7iR1iLRwcylQPmgqhpOZWOnBPeiCLeSzSa99ePNDpFgtAfMrTbhGViHOzi1nvlEwmpVZ0JUeoxO27LpS62mHIaXoVdA5sIsgg7VjPK0Nq3QSlcinlH5QoaH1jjuESR51CPnOgdcDJi2pcH5yl9ETEJqypZiuPDL2kUSOgQnZ2tKpTQeDdFOuBEzbyKm6g9Zhu5bqtSUjeYQP51bWphAO0A++OUg6FOIRdCaqAww0mBi7WWdITuhItCigrQQQd0WjpbU8oTLlwkAKwpqAwgzktlYpSuDdN4mqQToVzKG3YYi027fWpX7xrvMM2XCCCDQg1B2GsZVfWbyZCJsM3FJKkrUNBTQDbphQPzTW4mYmGwrB1CF15xSlYxHSeIr3ObaNy154fzBp+7bgA3lGQMAOusenbTzc2dMOrdelW1uLNVKJXUmgGpXMIbcU9lcib3r7UMHnZOWqgPmt9aVH2mNk5dLBButeR/WPQ/FPZXImt6+1C4p7K5E1vX2oYKHbznuD/1Mn/TPvjHGUTW8w1jsCh+cXzxT2VyJrevtQuKeyuRNb19qAopnOOgUrLNnpvQ5RnJb/gIHQT+cXZxT2VyJrevtQuKeyuRNb19qGCmWs4rQVUMDy4fDOgNTKgNgVhFscU9lcia3r7ULinsrkTe9faiipFZyW1f/ADq8uOD2X7Zp/ZQelZi5E5q7LGiTb3r7Ub8WFmcjb9ftRLopJWXavAYaTvJhk/lhMKPgjoEX3xZWbyNv1+1C4srN5G36/aiZVeenspJhX/sPVDf9OcVpWo9cejeLGzeRt+t2oyM2lm8kb9b3wxHmxVYxQx6U4tLN5I363vhcWtm8kb9b3xOI8064So9LcWlm8kb9b3wuLSzeSN+t74sg8z0jBMemOLKzeRt+t74XFlZvI2/W7UMHmVzSIbtp9seojmxs3kbfr9qNRmuszkbXr9qJxVT+ZX9rNfdu/wDCMRd1kZDyUs6HWJdDbgBAUm9WhFCMTGY1Ef/Z"/>
          <p:cNvSpPr>
            <a:spLocks noChangeAspect="1" noChangeArrowheads="1"/>
          </p:cNvSpPr>
          <p:nvPr/>
        </p:nvSpPr>
        <p:spPr bwMode="auto">
          <a:xfrm>
            <a:off x="0" y="-639763"/>
            <a:ext cx="1905000" cy="13335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44" name="Picture 4" descr="https://id3469.securedata.net/necromance/images/thumb_m12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3352800"/>
            <a:ext cx="3810000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What part of the cell is involved in cell division?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r>
              <a:rPr lang="en-US" sz="2800" u="sng" dirty="0" smtClean="0"/>
              <a:t>DNA</a:t>
            </a:r>
            <a:r>
              <a:rPr lang="en-US" sz="2800" dirty="0" smtClean="0"/>
              <a:t> (Deoxyribonucleic Acid) - the chemical that contains information for an organism’s growth and function</a:t>
            </a:r>
          </a:p>
          <a:p>
            <a:r>
              <a:rPr lang="en-US" sz="2800" u="sng" dirty="0" smtClean="0"/>
              <a:t>Chromosomes</a:t>
            </a:r>
            <a:r>
              <a:rPr lang="en-US" sz="2800" dirty="0" smtClean="0"/>
              <a:t>- DNA wrapped around proteins and compacted into two chromatids held together by a centromere.</a:t>
            </a:r>
          </a:p>
          <a:p>
            <a:pPr>
              <a:buNone/>
            </a:pPr>
            <a:r>
              <a:rPr lang="en-US" dirty="0" smtClean="0"/>
              <a:t>                                                </a:t>
            </a:r>
            <a:endParaRPr lang="en-US" dirty="0"/>
          </a:p>
        </p:txBody>
      </p:sp>
      <p:pic>
        <p:nvPicPr>
          <p:cNvPr id="4" name="Picture 3" descr="chromosom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3886200"/>
            <a:ext cx="4541520" cy="2545080"/>
          </a:xfrm>
          <a:prstGeom prst="rect">
            <a:avLst/>
          </a:prstGeom>
        </p:spPr>
      </p:pic>
      <p:pic>
        <p:nvPicPr>
          <p:cNvPr id="5" name="Picture 4" descr="chromo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9800" y="3505200"/>
            <a:ext cx="1752600" cy="26003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en-US" dirty="0" smtClean="0"/>
              <a:t>The Cell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u="sng" dirty="0" smtClean="0"/>
              <a:t>Cell cycle</a:t>
            </a:r>
            <a:r>
              <a:rPr lang="en-US" dirty="0" smtClean="0"/>
              <a:t> - the normal sequence </a:t>
            </a:r>
          </a:p>
          <a:p>
            <a:pPr>
              <a:buNone/>
            </a:pPr>
            <a:r>
              <a:rPr lang="en-US" dirty="0" smtClean="0"/>
              <a:t>of development and division of a </a:t>
            </a:r>
          </a:p>
          <a:p>
            <a:pPr>
              <a:buNone/>
            </a:pPr>
            <a:r>
              <a:rPr lang="en-US" dirty="0" smtClean="0"/>
              <a:t>cell</a:t>
            </a:r>
          </a:p>
          <a:p>
            <a:pPr marL="514350" indent="-514350">
              <a:buNone/>
            </a:pPr>
            <a:endParaRPr lang="en-US" u="sng" dirty="0" smtClean="0"/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Interphase</a:t>
            </a:r>
            <a:r>
              <a:rPr lang="en-US" dirty="0" smtClean="0"/>
              <a:t>- normal cell function, part of cell cycle before division occurs. DNA duplicates exactly.</a:t>
            </a:r>
          </a:p>
          <a:p>
            <a:pPr marL="514350" indent="-514350">
              <a:buNone/>
            </a:pPr>
            <a:endParaRPr lang="en-US" dirty="0" smtClean="0"/>
          </a:p>
        </p:txBody>
      </p:sp>
      <p:pic>
        <p:nvPicPr>
          <p:cNvPr id="4" name="Picture 3" descr="cell cyc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53200" y="838200"/>
            <a:ext cx="2438400" cy="1876425"/>
          </a:xfrm>
          <a:prstGeom prst="rect">
            <a:avLst/>
          </a:prstGeom>
        </p:spPr>
      </p:pic>
      <p:pic>
        <p:nvPicPr>
          <p:cNvPr id="5" name="Picture 4" descr="interphas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0400" y="4495800"/>
            <a:ext cx="2762250" cy="1657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Cell Cycle Continued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09600" y="990600"/>
            <a:ext cx="5257800" cy="93871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sz="2800" dirty="0" smtClean="0"/>
              <a:t>2. </a:t>
            </a:r>
            <a:r>
              <a:rPr lang="en-US" sz="2800" u="sng" dirty="0" smtClean="0"/>
              <a:t>Mitosis-</a:t>
            </a:r>
            <a:r>
              <a:rPr lang="en-US" sz="2800" dirty="0" smtClean="0"/>
              <a:t> nucleus divides (eukaryotes only- cells with a nucleus) </a:t>
            </a:r>
          </a:p>
          <a:p>
            <a:pPr marL="514350" indent="-514350"/>
            <a:r>
              <a:rPr lang="en-US" sz="2800" dirty="0" smtClean="0"/>
              <a:t>Four steps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sz="2400" u="sng" dirty="0" smtClean="0"/>
              <a:t>Prophase</a:t>
            </a:r>
            <a:r>
              <a:rPr lang="en-US" sz="2400" dirty="0" smtClean="0"/>
              <a:t>- chromosomes form and the membrane around the nucleus disappears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sz="2400" u="sng" dirty="0" smtClean="0"/>
              <a:t>Metaphase</a:t>
            </a:r>
            <a:r>
              <a:rPr lang="en-US" sz="2400" dirty="0" smtClean="0"/>
              <a:t>- chromosome line up in the middle of the cell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sz="2400" u="sng" dirty="0" smtClean="0"/>
              <a:t>Anaphase</a:t>
            </a:r>
            <a:r>
              <a:rPr lang="en-US" sz="2400" dirty="0" smtClean="0"/>
              <a:t>- chromatids split and are pulled to opposite sides of the cell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sz="2400" dirty="0" smtClean="0"/>
              <a:t>T</a:t>
            </a:r>
            <a:r>
              <a:rPr lang="en-US" sz="2400" u="sng" dirty="0" smtClean="0"/>
              <a:t>elophase</a:t>
            </a:r>
            <a:r>
              <a:rPr lang="en-US" sz="2400" dirty="0" smtClean="0"/>
              <a:t>- nuclei form, new nuclear membranes develop</a:t>
            </a:r>
          </a:p>
          <a:p>
            <a:pPr marL="514350" indent="-514350">
              <a:buFont typeface="+mj-lt"/>
              <a:buAutoNum type="arabicPeriod"/>
            </a:pPr>
            <a:endParaRPr lang="en-US" sz="2800" u="sng" dirty="0" smtClean="0"/>
          </a:p>
          <a:p>
            <a:pPr marL="514350" indent="-514350">
              <a:buFont typeface="+mj-lt"/>
              <a:buAutoNum type="arabicPeriod"/>
            </a:pPr>
            <a:endParaRPr lang="en-US" sz="2800" u="sng" dirty="0"/>
          </a:p>
          <a:p>
            <a:pPr marL="514350" indent="-514350">
              <a:buFont typeface="+mj-lt"/>
              <a:buAutoNum type="arabicPeriod"/>
            </a:pPr>
            <a:endParaRPr lang="en-US" sz="2800" u="sng" dirty="0" smtClean="0"/>
          </a:p>
          <a:p>
            <a:pPr marL="514350" indent="-514350">
              <a:buFont typeface="+mj-lt"/>
              <a:buAutoNum type="arabicPeriod"/>
            </a:pPr>
            <a:endParaRPr lang="en-US" sz="2800" u="sng" dirty="0"/>
          </a:p>
          <a:p>
            <a:pPr marL="514350" indent="-514350">
              <a:buFont typeface="+mj-lt"/>
              <a:buAutoNum type="arabicPeriod"/>
            </a:pPr>
            <a:endParaRPr lang="en-US" sz="2800" u="sng" dirty="0" smtClean="0"/>
          </a:p>
          <a:p>
            <a:pPr marL="514350" indent="-514350">
              <a:buFont typeface="+mj-lt"/>
              <a:buAutoNum type="arabicPeriod"/>
            </a:pPr>
            <a:endParaRPr lang="en-US" sz="2800" u="sng" dirty="0"/>
          </a:p>
          <a:p>
            <a:pPr marL="514350" indent="-514350">
              <a:buFont typeface="+mj-lt"/>
              <a:buAutoNum type="arabicPeriod"/>
            </a:pPr>
            <a:endParaRPr lang="en-US" sz="2800" u="sng" dirty="0" smtClean="0"/>
          </a:p>
          <a:p>
            <a:pPr marL="514350" indent="-514350">
              <a:buFont typeface="+mj-lt"/>
              <a:buAutoNum type="arabicPeriod"/>
            </a:pPr>
            <a:endParaRPr lang="en-US" sz="2800" u="sng" dirty="0"/>
          </a:p>
          <a:p>
            <a:pPr marL="514350" indent="-514350"/>
            <a:endParaRPr lang="en-US" sz="2800" u="sng" dirty="0" smtClean="0"/>
          </a:p>
        </p:txBody>
      </p:sp>
      <p:pic>
        <p:nvPicPr>
          <p:cNvPr id="4" name="Picture 3" descr="mitosi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3600" y="1524000"/>
            <a:ext cx="2487854" cy="4191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Cell Cycle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3. </a:t>
            </a:r>
            <a:r>
              <a:rPr lang="en-US" u="sng" dirty="0" smtClean="0"/>
              <a:t>Cytokinesis</a:t>
            </a:r>
            <a:r>
              <a:rPr lang="en-US" dirty="0" smtClean="0"/>
              <a:t>- cytoplasm divides. Two new</a:t>
            </a:r>
            <a:r>
              <a:rPr lang="en-US" smtClean="0"/>
              <a:t>, identical daughter cells </a:t>
            </a:r>
            <a:r>
              <a:rPr lang="en-US" dirty="0" smtClean="0"/>
              <a:t>form.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cytoanimat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2971800"/>
            <a:ext cx="2152650" cy="2124075"/>
          </a:xfrm>
          <a:prstGeom prst="rect">
            <a:avLst/>
          </a:prstGeom>
        </p:spPr>
      </p:pic>
      <p:pic>
        <p:nvPicPr>
          <p:cNvPr id="5" name="Picture 4" descr="cytokinesis animal ce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53200" y="2895600"/>
            <a:ext cx="1762125" cy="2590800"/>
          </a:xfrm>
          <a:prstGeom prst="rect">
            <a:avLst/>
          </a:prstGeom>
        </p:spPr>
      </p:pic>
      <p:pic>
        <p:nvPicPr>
          <p:cNvPr id="6" name="Picture 5" descr="cytokinesis plant cel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57600" y="2895600"/>
            <a:ext cx="2242405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1354</TotalTime>
  <Words>498</Words>
  <Application>Microsoft Office PowerPoint</Application>
  <PresentationFormat>On-screen Show (4:3)</PresentationFormat>
  <Paragraphs>77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Office Theme</vt:lpstr>
      <vt:lpstr>PowerPoint Presentation</vt:lpstr>
      <vt:lpstr>Why do Cells Divide?</vt:lpstr>
      <vt:lpstr>PowerPoint Presentation</vt:lpstr>
      <vt:lpstr>PowerPoint Presentation</vt:lpstr>
      <vt:lpstr>PowerPoint Presentation</vt:lpstr>
      <vt:lpstr>What part of the cell is involved in cell division?</vt:lpstr>
      <vt:lpstr>The Cell Cycle</vt:lpstr>
      <vt:lpstr>Cell Cycle Continued</vt:lpstr>
      <vt:lpstr>Cell Cycle continued</vt:lpstr>
      <vt:lpstr>Cell Division in Reproduction</vt:lpstr>
      <vt:lpstr>Asexual Reproduction</vt:lpstr>
      <vt:lpstr>Asexual Reproduction continued</vt:lpstr>
      <vt:lpstr>Asexual Reproduction continued</vt:lpstr>
      <vt:lpstr>Sexual Reproduction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Division</dc:title>
  <dc:creator>tbrannon</dc:creator>
  <cp:lastModifiedBy>ckanning</cp:lastModifiedBy>
  <cp:revision>34</cp:revision>
  <dcterms:created xsi:type="dcterms:W3CDTF">2011-04-04T00:14:51Z</dcterms:created>
  <dcterms:modified xsi:type="dcterms:W3CDTF">2017-12-15T16:29:19Z</dcterms:modified>
</cp:coreProperties>
</file>